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 id="2147483900" r:id="rId2"/>
  </p:sldMasterIdLst>
  <p:notesMasterIdLst>
    <p:notesMasterId r:id="rId19"/>
  </p:notesMasterIdLst>
  <p:handoutMasterIdLst>
    <p:handoutMasterId r:id="rId20"/>
  </p:handoutMasterIdLst>
  <p:sldIdLst>
    <p:sldId id="622" r:id="rId3"/>
    <p:sldId id="623" r:id="rId4"/>
    <p:sldId id="624" r:id="rId5"/>
    <p:sldId id="625" r:id="rId6"/>
    <p:sldId id="631" r:id="rId7"/>
    <p:sldId id="636" r:id="rId8"/>
    <p:sldId id="599" r:id="rId9"/>
    <p:sldId id="607" r:id="rId10"/>
    <p:sldId id="629" r:id="rId11"/>
    <p:sldId id="611" r:id="rId12"/>
    <p:sldId id="633" r:id="rId13"/>
    <p:sldId id="630" r:id="rId14"/>
    <p:sldId id="615" r:id="rId15"/>
    <p:sldId id="616" r:id="rId16"/>
    <p:sldId id="635" r:id="rId17"/>
    <p:sldId id="634" r:id="rId18"/>
  </p:sldIdLst>
  <p:sldSz cx="9906000" cy="6858000" type="A4"/>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4" orient="horz" pos="4156" userDrawn="1">
          <p15:clr>
            <a:srgbClr val="A4A3A4"/>
          </p15:clr>
        </p15:guide>
        <p15:guide id="5" orient="horz" pos="3974" userDrawn="1">
          <p15:clr>
            <a:srgbClr val="A4A3A4"/>
          </p15:clr>
        </p15:guide>
        <p15:guide id="6" orient="horz" pos="1049" userDrawn="1">
          <p15:clr>
            <a:srgbClr val="A4A3A4"/>
          </p15:clr>
        </p15:guide>
        <p15:guide id="10" orient="horz" pos="5" userDrawn="1">
          <p15:clr>
            <a:srgbClr val="A4A3A4"/>
          </p15:clr>
        </p15:guide>
        <p15:guide id="13" pos="6227" userDrawn="1">
          <p15:clr>
            <a:srgbClr val="A4A3A4"/>
          </p15:clr>
        </p15:guide>
        <p15:guide id="15" pos="172" userDrawn="1">
          <p15:clr>
            <a:srgbClr val="A4A3A4"/>
          </p15:clr>
        </p15:guide>
        <p15:guide id="23" orient="horz" pos="4319">
          <p15:clr>
            <a:srgbClr val="A4A3A4"/>
          </p15:clr>
        </p15:guide>
        <p15:guide id="24" orient="horz" pos="3906" userDrawn="1">
          <p15:clr>
            <a:srgbClr val="A4A3A4"/>
          </p15:clr>
        </p15:guide>
        <p15:guide id="25" pos="3052" userDrawn="1">
          <p15:clr>
            <a:srgbClr val="A4A3A4"/>
          </p15:clr>
        </p15:guide>
        <p15:guide id="26" pos="557" userDrawn="1">
          <p15:clr>
            <a:srgbClr val="A4A3A4"/>
          </p15:clr>
        </p15:guide>
        <p15:guide id="27" orient="horz" pos="1185" userDrawn="1">
          <p15:clr>
            <a:srgbClr val="A4A3A4"/>
          </p15:clr>
        </p15:guide>
        <p15:guide id="29" orient="horz" pos="3748" userDrawn="1">
          <p15:clr>
            <a:srgbClr val="A4A3A4"/>
          </p15:clr>
        </p15:guide>
        <p15:guide id="30" orient="horz" pos="1117" userDrawn="1">
          <p15:clr>
            <a:srgbClr val="A4A3A4"/>
          </p15:clr>
        </p15:guide>
        <p15:guide id="31" pos="5842" userDrawn="1">
          <p15:clr>
            <a:srgbClr val="A4A3A4"/>
          </p15:clr>
        </p15:guide>
        <p15:guide id="35" pos="2190" userDrawn="1">
          <p15:clr>
            <a:srgbClr val="A4A3A4"/>
          </p15:clr>
        </p15:guide>
        <p15:guide id="36" pos="3868" userDrawn="1">
          <p15:clr>
            <a:srgbClr val="A4A3A4"/>
          </p15:clr>
        </p15:guide>
        <p15:guide id="37" pos="4708" userDrawn="1">
          <p15:clr>
            <a:srgbClr val="A4A3A4"/>
          </p15:clr>
        </p15:guide>
        <p15:guide id="38" pos="3936"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DC2"/>
    <a:srgbClr val="D89594"/>
    <a:srgbClr val="95ADD5"/>
    <a:srgbClr val="CCE0A2"/>
    <a:srgbClr val="FFC000"/>
    <a:srgbClr val="B9CDE5"/>
    <a:srgbClr val="002265"/>
    <a:srgbClr val="EF710A"/>
    <a:srgbClr val="FF0000"/>
    <a:srgbClr val="FFC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64" autoAdjust="0"/>
    <p:restoredTop sz="94660" autoAdjust="0"/>
  </p:normalViewPr>
  <p:slideViewPr>
    <p:cSldViewPr snapToGrid="0">
      <p:cViewPr varScale="1">
        <p:scale>
          <a:sx n="174" d="100"/>
          <a:sy n="174" d="100"/>
        </p:scale>
        <p:origin x="856" y="108"/>
      </p:cViewPr>
      <p:guideLst>
        <p:guide orient="horz" pos="890"/>
        <p:guide orient="horz" pos="4156"/>
        <p:guide orient="horz" pos="3974"/>
        <p:guide orient="horz" pos="1049"/>
        <p:guide orient="horz" pos="5"/>
        <p:guide pos="6227"/>
        <p:guide pos="172"/>
        <p:guide orient="horz" pos="4319"/>
        <p:guide orient="horz" pos="3906"/>
        <p:guide pos="3052"/>
        <p:guide pos="557"/>
        <p:guide orient="horz" pos="1185"/>
        <p:guide orient="horz" pos="3748"/>
        <p:guide orient="horz" pos="1117"/>
        <p:guide pos="5842"/>
        <p:guide pos="2190"/>
        <p:guide pos="3868"/>
        <p:guide pos="4708"/>
        <p:guide pos="39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8" d="100"/>
          <a:sy n="78" d="100"/>
        </p:scale>
        <p:origin x="-207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t>Sports media rights, total global value ($m)</a:t>
            </a:r>
          </a:p>
        </c:rich>
      </c:tx>
      <c:layout>
        <c:manualLayout>
          <c:xMode val="edge"/>
          <c:yMode val="edge"/>
          <c:x val="0.30809698750918441"/>
          <c:y val="5.5820200935142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Sheet1!$B$2:$B$13</c:f>
              <c:numCache>
                <c:formatCode>General</c:formatCode>
                <c:ptCount val="12"/>
                <c:pt idx="0">
                  <c:v>27430</c:v>
                </c:pt>
                <c:pt idx="1">
                  <c:v>28176</c:v>
                </c:pt>
                <c:pt idx="2">
                  <c:v>29648</c:v>
                </c:pt>
                <c:pt idx="3">
                  <c:v>31425</c:v>
                </c:pt>
                <c:pt idx="4">
                  <c:v>36321</c:v>
                </c:pt>
                <c:pt idx="5">
                  <c:v>39619</c:v>
                </c:pt>
                <c:pt idx="6">
                  <c:v>43641</c:v>
                </c:pt>
                <c:pt idx="7">
                  <c:v>46975</c:v>
                </c:pt>
                <c:pt idx="8">
                  <c:v>49517</c:v>
                </c:pt>
                <c:pt idx="9">
                  <c:v>51823</c:v>
                </c:pt>
                <c:pt idx="10">
                  <c:v>52903</c:v>
                </c:pt>
                <c:pt idx="11">
                  <c:v>54772</c:v>
                </c:pt>
              </c:numCache>
            </c:numRef>
          </c:val>
          <c:extLst>
            <c:ext xmlns:c16="http://schemas.microsoft.com/office/drawing/2014/chart" uri="{C3380CC4-5D6E-409C-BE32-E72D297353CC}">
              <c16:uniqueId val="{00000000-29C9-459C-A07B-6C8765C7157D}"/>
            </c:ext>
          </c:extLst>
        </c:ser>
        <c:dLbls>
          <c:showLegendKey val="0"/>
          <c:showVal val="0"/>
          <c:showCatName val="0"/>
          <c:showSerName val="0"/>
          <c:showPercent val="0"/>
          <c:showBubbleSize val="0"/>
        </c:dLbls>
        <c:gapWidth val="219"/>
        <c:overlap val="-27"/>
        <c:axId val="824997520"/>
        <c:axId val="825005720"/>
      </c:barChart>
      <c:catAx>
        <c:axId val="82499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crossAx val="825005720"/>
        <c:crosses val="autoZero"/>
        <c:auto val="1"/>
        <c:lblAlgn val="ctr"/>
        <c:lblOffset val="100"/>
        <c:noMultiLvlLbl val="0"/>
      </c:catAx>
      <c:valAx>
        <c:axId val="825005720"/>
        <c:scaling>
          <c:orientation val="minMax"/>
        </c:scaling>
        <c:delete val="0"/>
        <c:axPos val="l"/>
        <c:numFmt formatCode="#,##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crossAx val="824997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1992-1997</c:v>
                </c:pt>
                <c:pt idx="1">
                  <c:v>1997-2001</c:v>
                </c:pt>
                <c:pt idx="2">
                  <c:v>2001-2004</c:v>
                </c:pt>
                <c:pt idx="3">
                  <c:v>2004-2007</c:v>
                </c:pt>
                <c:pt idx="4">
                  <c:v>2010-2013</c:v>
                </c:pt>
                <c:pt idx="5">
                  <c:v>2013-2016</c:v>
                </c:pt>
                <c:pt idx="6">
                  <c:v>2016-2019</c:v>
                </c:pt>
              </c:strCache>
            </c:strRef>
          </c:cat>
          <c:val>
            <c:numRef>
              <c:f>Sheet1!$B$2:$B$8</c:f>
              <c:numCache>
                <c:formatCode>General</c:formatCode>
                <c:ptCount val="7"/>
                <c:pt idx="0">
                  <c:v>191</c:v>
                </c:pt>
                <c:pt idx="1">
                  <c:v>670</c:v>
                </c:pt>
                <c:pt idx="2">
                  <c:v>1200</c:v>
                </c:pt>
                <c:pt idx="3">
                  <c:v>1024</c:v>
                </c:pt>
                <c:pt idx="4">
                  <c:v>1706</c:v>
                </c:pt>
                <c:pt idx="5">
                  <c:v>3018</c:v>
                </c:pt>
                <c:pt idx="6">
                  <c:v>5136</c:v>
                </c:pt>
              </c:numCache>
            </c:numRef>
          </c:val>
          <c:extLst>
            <c:ext xmlns:c16="http://schemas.microsoft.com/office/drawing/2014/chart" uri="{C3380CC4-5D6E-409C-BE32-E72D297353CC}">
              <c16:uniqueId val="{00000000-4982-4BBF-824E-9E374F8CC1F1}"/>
            </c:ext>
          </c:extLst>
        </c:ser>
        <c:dLbls>
          <c:showLegendKey val="0"/>
          <c:showVal val="0"/>
          <c:showCatName val="0"/>
          <c:showSerName val="0"/>
          <c:showPercent val="0"/>
          <c:showBubbleSize val="0"/>
        </c:dLbls>
        <c:gapWidth val="219"/>
        <c:overlap val="-27"/>
        <c:axId val="410312472"/>
        <c:axId val="410315216"/>
      </c:barChart>
      <c:catAx>
        <c:axId val="410312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crossAx val="410315216"/>
        <c:crosses val="autoZero"/>
        <c:auto val="1"/>
        <c:lblAlgn val="ctr"/>
        <c:lblOffset val="100"/>
        <c:noMultiLvlLbl val="0"/>
      </c:catAx>
      <c:valAx>
        <c:axId val="410315216"/>
        <c:scaling>
          <c:orientation val="minMax"/>
        </c:scaling>
        <c:delete val="0"/>
        <c:axPos val="l"/>
        <c:numFmt formatCode="#,##0_ ;\-#,##0\ "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crossAx val="410312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t>Top 10 sports – global media rights</a:t>
            </a:r>
            <a:r>
              <a:rPr lang="en-US" sz="1400" b="1" baseline="0" dirty="0"/>
              <a:t> values 2016 ($m)</a:t>
            </a:r>
            <a:endParaRPr lang="en-US" sz="1400" b="1" dirty="0"/>
          </a:p>
        </c:rich>
      </c:tx>
      <c:layout>
        <c:manualLayout>
          <c:xMode val="edge"/>
          <c:yMode val="edge"/>
          <c:x val="0.26885101111799298"/>
          <c:y val="6.397796699987744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Football</c:v>
                </c:pt>
                <c:pt idx="1">
                  <c:v>American Football</c:v>
                </c:pt>
                <c:pt idx="2">
                  <c:v>Baseball</c:v>
                </c:pt>
                <c:pt idx="3">
                  <c:v>Basketball</c:v>
                </c:pt>
                <c:pt idx="4">
                  <c:v>US college sport</c:v>
                </c:pt>
                <c:pt idx="5">
                  <c:v>Motorsport</c:v>
                </c:pt>
                <c:pt idx="6">
                  <c:v>Ice hockey</c:v>
                </c:pt>
                <c:pt idx="7">
                  <c:v>Multi-sport events</c:v>
                </c:pt>
                <c:pt idx="8">
                  <c:v>Golf</c:v>
                </c:pt>
                <c:pt idx="9">
                  <c:v>Cricket</c:v>
                </c:pt>
              </c:strCache>
            </c:strRef>
          </c:cat>
          <c:val>
            <c:numRef>
              <c:f>Sheet1!$B$2:$B$11</c:f>
              <c:numCache>
                <c:formatCode>General</c:formatCode>
                <c:ptCount val="10"/>
                <c:pt idx="0">
                  <c:v>16729.599999999999</c:v>
                </c:pt>
                <c:pt idx="1">
                  <c:v>7180</c:v>
                </c:pt>
                <c:pt idx="2">
                  <c:v>3549.9</c:v>
                </c:pt>
                <c:pt idx="3">
                  <c:v>3094.5</c:v>
                </c:pt>
                <c:pt idx="4">
                  <c:v>2972.9</c:v>
                </c:pt>
                <c:pt idx="5">
                  <c:v>1817.3</c:v>
                </c:pt>
                <c:pt idx="6">
                  <c:v>1358.3</c:v>
                </c:pt>
                <c:pt idx="7">
                  <c:v>1165.2</c:v>
                </c:pt>
                <c:pt idx="8">
                  <c:v>1134.2</c:v>
                </c:pt>
                <c:pt idx="9">
                  <c:v>992.8</c:v>
                </c:pt>
              </c:numCache>
            </c:numRef>
          </c:val>
          <c:extLst>
            <c:ext xmlns:c16="http://schemas.microsoft.com/office/drawing/2014/chart" uri="{C3380CC4-5D6E-409C-BE32-E72D297353CC}">
              <c16:uniqueId val="{00000000-F833-4CA6-BB55-0BB739730323}"/>
            </c:ext>
          </c:extLst>
        </c:ser>
        <c:dLbls>
          <c:showLegendKey val="0"/>
          <c:showVal val="0"/>
          <c:showCatName val="0"/>
          <c:showSerName val="0"/>
          <c:showPercent val="0"/>
          <c:showBubbleSize val="0"/>
        </c:dLbls>
        <c:gapWidth val="219"/>
        <c:overlap val="-27"/>
        <c:axId val="412200632"/>
        <c:axId val="412196320"/>
      </c:barChart>
      <c:catAx>
        <c:axId val="412200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crossAx val="412196320"/>
        <c:crosses val="autoZero"/>
        <c:auto val="1"/>
        <c:lblAlgn val="ctr"/>
        <c:lblOffset val="100"/>
        <c:noMultiLvlLbl val="0"/>
      </c:catAx>
      <c:valAx>
        <c:axId val="412196320"/>
        <c:scaling>
          <c:orientation val="minMax"/>
        </c:scaling>
        <c:delete val="0"/>
        <c:axPos val="l"/>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crossAx val="412200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18830" cy="493315"/>
          </a:xfrm>
          <a:prstGeom prst="rect">
            <a:avLst/>
          </a:prstGeom>
        </p:spPr>
        <p:txBody>
          <a:bodyPr vert="horz" lIns="94843" tIns="47422" rIns="94843" bIns="47422" rtlCol="0"/>
          <a:lstStyle>
            <a:lvl1pPr algn="l">
              <a:defRPr sz="1200"/>
            </a:lvl1pPr>
          </a:lstStyle>
          <a:p>
            <a:endParaRPr lang="en-GB"/>
          </a:p>
        </p:txBody>
      </p:sp>
      <p:sp>
        <p:nvSpPr>
          <p:cNvPr id="3" name="Date Placeholder 2"/>
          <p:cNvSpPr>
            <a:spLocks noGrp="1"/>
          </p:cNvSpPr>
          <p:nvPr>
            <p:ph type="dt" sz="quarter" idx="1"/>
          </p:nvPr>
        </p:nvSpPr>
        <p:spPr>
          <a:xfrm>
            <a:off x="3815375" y="1"/>
            <a:ext cx="2918830" cy="493315"/>
          </a:xfrm>
          <a:prstGeom prst="rect">
            <a:avLst/>
          </a:prstGeom>
        </p:spPr>
        <p:txBody>
          <a:bodyPr vert="horz" lIns="94843" tIns="47422" rIns="94843" bIns="47422" rtlCol="0"/>
          <a:lstStyle>
            <a:lvl1pPr algn="r">
              <a:defRPr sz="1200"/>
            </a:lvl1pPr>
          </a:lstStyle>
          <a:p>
            <a:fld id="{E640F6A5-9080-4E70-B802-25C28AB79C70}" type="datetimeFigureOut">
              <a:rPr lang="en-GB" smtClean="0"/>
              <a:pPr/>
              <a:t>15/11/2017</a:t>
            </a:fld>
            <a:endParaRPr lang="en-GB"/>
          </a:p>
        </p:txBody>
      </p:sp>
      <p:sp>
        <p:nvSpPr>
          <p:cNvPr id="4" name="Footer Placeholder 3"/>
          <p:cNvSpPr>
            <a:spLocks noGrp="1"/>
          </p:cNvSpPr>
          <p:nvPr>
            <p:ph type="ftr" sz="quarter" idx="2"/>
          </p:nvPr>
        </p:nvSpPr>
        <p:spPr>
          <a:xfrm>
            <a:off x="3" y="9371286"/>
            <a:ext cx="2918830" cy="493315"/>
          </a:xfrm>
          <a:prstGeom prst="rect">
            <a:avLst/>
          </a:prstGeom>
        </p:spPr>
        <p:txBody>
          <a:bodyPr vert="horz" lIns="94843" tIns="47422" rIns="94843" bIns="47422" rtlCol="0" anchor="b"/>
          <a:lstStyle>
            <a:lvl1pPr algn="l">
              <a:defRPr sz="1200"/>
            </a:lvl1pPr>
          </a:lstStyle>
          <a:p>
            <a:endParaRPr lang="en-GB"/>
          </a:p>
        </p:txBody>
      </p:sp>
      <p:sp>
        <p:nvSpPr>
          <p:cNvPr id="5" name="Slide Number Placeholder 4"/>
          <p:cNvSpPr>
            <a:spLocks noGrp="1"/>
          </p:cNvSpPr>
          <p:nvPr>
            <p:ph type="sldNum" sz="quarter" idx="3"/>
          </p:nvPr>
        </p:nvSpPr>
        <p:spPr>
          <a:xfrm>
            <a:off x="3815375" y="9371286"/>
            <a:ext cx="2918830" cy="493315"/>
          </a:xfrm>
          <a:prstGeom prst="rect">
            <a:avLst/>
          </a:prstGeom>
        </p:spPr>
        <p:txBody>
          <a:bodyPr vert="horz" lIns="94843" tIns="47422" rIns="94843" bIns="47422" rtlCol="0" anchor="b"/>
          <a:lstStyle>
            <a:lvl1pPr algn="r">
              <a:defRPr sz="1200"/>
            </a:lvl1pPr>
          </a:lstStyle>
          <a:p>
            <a:fld id="{3820602F-4F05-45D9-805B-E85885946F2A}" type="slidenum">
              <a:rPr lang="en-GB" smtClean="0"/>
              <a:pPr/>
              <a:t>‹#›</a:t>
            </a:fld>
            <a:endParaRPr lang="en-GB"/>
          </a:p>
        </p:txBody>
      </p:sp>
    </p:spTree>
    <p:extLst>
      <p:ext uri="{BB962C8B-B14F-4D97-AF65-F5344CB8AC3E}">
        <p14:creationId xmlns:p14="http://schemas.microsoft.com/office/powerpoint/2010/main" val="3960229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18830" cy="493315"/>
          </a:xfrm>
          <a:prstGeom prst="rect">
            <a:avLst/>
          </a:prstGeom>
        </p:spPr>
        <p:txBody>
          <a:bodyPr vert="horz" lIns="94843" tIns="47422" rIns="94843" bIns="47422" rtlCol="0"/>
          <a:lstStyle>
            <a:lvl1pPr algn="l">
              <a:defRPr sz="1200"/>
            </a:lvl1pPr>
          </a:lstStyle>
          <a:p>
            <a:endParaRPr lang="en-GB"/>
          </a:p>
        </p:txBody>
      </p:sp>
      <p:sp>
        <p:nvSpPr>
          <p:cNvPr id="3" name="Date Placeholder 2"/>
          <p:cNvSpPr>
            <a:spLocks noGrp="1"/>
          </p:cNvSpPr>
          <p:nvPr>
            <p:ph type="dt" idx="1"/>
          </p:nvPr>
        </p:nvSpPr>
        <p:spPr>
          <a:xfrm>
            <a:off x="3815375" y="1"/>
            <a:ext cx="2918830" cy="493315"/>
          </a:xfrm>
          <a:prstGeom prst="rect">
            <a:avLst/>
          </a:prstGeom>
        </p:spPr>
        <p:txBody>
          <a:bodyPr vert="horz" lIns="94843" tIns="47422" rIns="94843" bIns="47422" rtlCol="0"/>
          <a:lstStyle>
            <a:lvl1pPr algn="r">
              <a:defRPr sz="1200"/>
            </a:lvl1pPr>
          </a:lstStyle>
          <a:p>
            <a:fld id="{02B4D840-579E-4A0A-8746-563BB81BFCF8}" type="datetimeFigureOut">
              <a:rPr lang="en-GB" smtClean="0"/>
              <a:pPr/>
              <a:t>15/11/2017</a:t>
            </a:fld>
            <a:endParaRPr lang="en-GB"/>
          </a:p>
        </p:txBody>
      </p:sp>
      <p:sp>
        <p:nvSpPr>
          <p:cNvPr id="4" name="Slide Image Placeholder 3"/>
          <p:cNvSpPr>
            <a:spLocks noGrp="1" noRot="1" noChangeAspect="1"/>
          </p:cNvSpPr>
          <p:nvPr>
            <p:ph type="sldImg" idx="2"/>
          </p:nvPr>
        </p:nvSpPr>
        <p:spPr>
          <a:xfrm>
            <a:off x="695325" y="741363"/>
            <a:ext cx="5345113" cy="3700462"/>
          </a:xfrm>
          <a:prstGeom prst="rect">
            <a:avLst/>
          </a:prstGeom>
          <a:noFill/>
          <a:ln w="12700">
            <a:solidFill>
              <a:prstClr val="black"/>
            </a:solidFill>
          </a:ln>
        </p:spPr>
        <p:txBody>
          <a:bodyPr vert="horz" lIns="94843" tIns="47422" rIns="94843" bIns="47422" rtlCol="0" anchor="ctr"/>
          <a:lstStyle/>
          <a:p>
            <a:endParaRPr lang="en-GB"/>
          </a:p>
        </p:txBody>
      </p:sp>
      <p:sp>
        <p:nvSpPr>
          <p:cNvPr id="5" name="Notes Placeholder 4"/>
          <p:cNvSpPr>
            <a:spLocks noGrp="1"/>
          </p:cNvSpPr>
          <p:nvPr>
            <p:ph type="body" sz="quarter" idx="3"/>
          </p:nvPr>
        </p:nvSpPr>
        <p:spPr>
          <a:xfrm>
            <a:off x="673577" y="4686500"/>
            <a:ext cx="5388610" cy="4439840"/>
          </a:xfrm>
          <a:prstGeom prst="rect">
            <a:avLst/>
          </a:prstGeom>
        </p:spPr>
        <p:txBody>
          <a:bodyPr vert="horz" lIns="94843" tIns="47422" rIns="94843" bIns="47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3" y="9371286"/>
            <a:ext cx="2918830" cy="493315"/>
          </a:xfrm>
          <a:prstGeom prst="rect">
            <a:avLst/>
          </a:prstGeom>
        </p:spPr>
        <p:txBody>
          <a:bodyPr vert="horz" lIns="94843" tIns="47422" rIns="94843" bIns="47422" rtlCol="0" anchor="b"/>
          <a:lstStyle>
            <a:lvl1pPr algn="l">
              <a:defRPr sz="1200"/>
            </a:lvl1pPr>
          </a:lstStyle>
          <a:p>
            <a:endParaRPr lang="en-GB"/>
          </a:p>
        </p:txBody>
      </p:sp>
      <p:sp>
        <p:nvSpPr>
          <p:cNvPr id="7" name="Slide Number Placeholder 6"/>
          <p:cNvSpPr>
            <a:spLocks noGrp="1"/>
          </p:cNvSpPr>
          <p:nvPr>
            <p:ph type="sldNum" sz="quarter" idx="5"/>
          </p:nvPr>
        </p:nvSpPr>
        <p:spPr>
          <a:xfrm>
            <a:off x="3815375" y="9371286"/>
            <a:ext cx="2918830" cy="493315"/>
          </a:xfrm>
          <a:prstGeom prst="rect">
            <a:avLst/>
          </a:prstGeom>
        </p:spPr>
        <p:txBody>
          <a:bodyPr vert="horz" lIns="94843" tIns="47422" rIns="94843" bIns="47422" rtlCol="0" anchor="b"/>
          <a:lstStyle>
            <a:lvl1pPr algn="r">
              <a:defRPr sz="1200"/>
            </a:lvl1pPr>
          </a:lstStyle>
          <a:p>
            <a:fld id="{B849F58B-522D-43AE-9196-6FF1A84B551E}" type="slidenum">
              <a:rPr lang="en-GB" smtClean="0"/>
              <a:pPr/>
              <a:t>‹#›</a:t>
            </a:fld>
            <a:endParaRPr lang="en-GB"/>
          </a:p>
        </p:txBody>
      </p:sp>
    </p:spTree>
    <p:extLst>
      <p:ext uri="{BB962C8B-B14F-4D97-AF65-F5344CB8AC3E}">
        <p14:creationId xmlns:p14="http://schemas.microsoft.com/office/powerpoint/2010/main" val="2735347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1464" y="4233229"/>
            <a:ext cx="9361486" cy="292100"/>
          </a:xfrm>
        </p:spPr>
        <p:txBody>
          <a:bodyPr anchor="t" anchorCtr="0">
            <a:noAutofit/>
          </a:bodyPr>
          <a:lstStyle>
            <a:lvl1pPr algn="ctr" defTabSz="914400" rtl="0" eaLnBrk="1" fontAlgn="base" latinLnBrk="0" hangingPunct="1">
              <a:lnSpc>
                <a:spcPct val="90000"/>
              </a:lnSpc>
              <a:spcBef>
                <a:spcPct val="0"/>
              </a:spcBef>
              <a:spcAft>
                <a:spcPct val="0"/>
              </a:spcAft>
              <a:buNone/>
              <a:defRPr lang="en-GB" sz="1400" b="0" i="1" u="none" kern="1200" cap="all" baseline="0" noProof="0" dirty="0" smtClean="0">
                <a:solidFill>
                  <a:schemeClr val="tx1"/>
                </a:solidFill>
                <a:latin typeface="+mj-lt"/>
                <a:ea typeface="+mj-ea"/>
                <a:cs typeface="Arial" pitchFamily="34" charset="0"/>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271464" y="5266528"/>
            <a:ext cx="9361486" cy="324000"/>
          </a:xfrm>
        </p:spPr>
        <p:txBody>
          <a:bodyPr>
            <a:noAutofit/>
          </a:bodyPr>
          <a:lstStyle>
            <a:lvl1pPr marL="0" indent="0" algn="ctr" defTabSz="914400" rtl="0" eaLnBrk="1" latinLnBrk="0" hangingPunct="1">
              <a:spcBef>
                <a:spcPts val="900"/>
              </a:spcBef>
              <a:buClr>
                <a:schemeClr val="tx2"/>
              </a:buClr>
              <a:buSzPct val="90000"/>
              <a:buFont typeface="Wingdings" pitchFamily="2" charset="2"/>
              <a:buNone/>
              <a:defRPr lang="en-GB" sz="1200" b="0" i="1" kern="1200" cap="none" baseline="0" dirty="0" smtClean="0">
                <a:solidFill>
                  <a:schemeClr val="tx1"/>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endParaRPr lang="en-GB" dirty="0"/>
          </a:p>
        </p:txBody>
      </p:sp>
      <p:sp>
        <p:nvSpPr>
          <p:cNvPr id="6" name="Slide Number Placeholder 6"/>
          <p:cNvSpPr>
            <a:spLocks noGrp="1"/>
          </p:cNvSpPr>
          <p:nvPr>
            <p:ph type="sldNum" sz="quarter" idx="4"/>
          </p:nvPr>
        </p:nvSpPr>
        <p:spPr>
          <a:xfrm>
            <a:off x="2890838"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97E35-5A82-4211-AC87-29962EB92DE2}" type="slidenum">
              <a:rPr lang="sv-SE" smtClean="0"/>
              <a:pPr/>
              <a:t>‹#›</a:t>
            </a:fld>
            <a:endParaRPr lang="sv-S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yout: 2 Column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78513" y="1050924"/>
            <a:ext cx="37296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yout: 2 Columns + Sidebar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41438"/>
            <a:ext cx="3729600" cy="460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78513" y="1341438"/>
            <a:ext cx="3729600" cy="460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a:lstStyle>
            <a:lvl1pPr marL="177800" indent="-177800" algn="l">
              <a:buFont typeface="Wingdings" pitchFamily="2" charset="2"/>
              <a:buChar char="n"/>
              <a:defRPr sz="1000" i="1" baseline="0"/>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lvl="0"/>
            <a:r>
              <a:rPr lang="sv-SE"/>
              <a:t>Klicka här för att ändra format på bakgrundstexten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3 Column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4524486"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
        <p:nvSpPr>
          <p:cNvPr id="6" name="Content Placeholder 2"/>
          <p:cNvSpPr>
            <a:spLocks noGrp="1"/>
          </p:cNvSpPr>
          <p:nvPr>
            <p:ph idx="17" hasCustomPrompt="1"/>
          </p:nvPr>
        </p:nvSpPr>
        <p:spPr>
          <a:xfrm>
            <a:off x="7185248"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yout: 3 Columns + Sidebar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4524486"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
        <p:nvSpPr>
          <p:cNvPr id="6" name="Content Placeholder 2"/>
          <p:cNvSpPr>
            <a:spLocks noGrp="1"/>
          </p:cNvSpPr>
          <p:nvPr>
            <p:ph idx="17" hasCustomPrompt="1"/>
          </p:nvPr>
        </p:nvSpPr>
        <p:spPr>
          <a:xfrm>
            <a:off x="7185248"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yout: 4 Quart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58763" y="1050924"/>
            <a:ext cx="4543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89750" y="1050924"/>
            <a:ext cx="4543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258763" y="3570924"/>
            <a:ext cx="4543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5089750" y="3570924"/>
            <a:ext cx="4543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ayout: 4 Quarters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341438"/>
            <a:ext cx="45432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91113" y="1341438"/>
            <a:ext cx="45432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271463" y="3861438"/>
            <a:ext cx="45432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5091113" y="3861438"/>
            <a:ext cx="45432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yout: 4 Quarter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51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51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yout: 4 Quarters + Sidebar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4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5125" y="134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86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5125" y="386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yout: 2 Row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2" y="1050924"/>
            <a:ext cx="9361487"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271462" y="3570924"/>
            <a:ext cx="9361487"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Layout: 2 Rows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2" y="1362074"/>
            <a:ext cx="9361487"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271462" y="3882074"/>
            <a:ext cx="9361487"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Disclaim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6" name="Content Placeholder 2"/>
          <p:cNvSpPr>
            <a:spLocks noGrp="1"/>
          </p:cNvSpPr>
          <p:nvPr>
            <p:ph idx="1" hasCustomPrompt="1"/>
          </p:nvPr>
        </p:nvSpPr>
        <p:spPr>
          <a:xfrm>
            <a:off x="271462" y="1063625"/>
            <a:ext cx="9361487" cy="4883299"/>
          </a:xfrm>
        </p:spPr>
        <p:txBody>
          <a:bodyPr>
            <a:noAutofit/>
          </a:bodyPr>
          <a:lstStyle>
            <a:lvl1pPr marL="0" indent="0">
              <a:buNone/>
              <a:defRPr sz="1000" b="0" baseline="0"/>
            </a:lvl1pPr>
            <a:lvl2pPr>
              <a:buNone/>
              <a:defRPr sz="1100"/>
            </a:lvl2pPr>
            <a:lvl3pPr>
              <a:buNone/>
              <a:defRPr sz="1100"/>
            </a:lvl3pPr>
            <a:lvl4pPr>
              <a:buNone/>
              <a:defRPr sz="1100"/>
            </a:lvl4pPr>
            <a:lvl5pPr>
              <a:buNone/>
              <a:defRPr sz="1100"/>
            </a:lvl5pPr>
          </a:lstStyle>
          <a:p>
            <a:pPr lvl="0"/>
            <a:r>
              <a:rPr lang="en-US" dirty="0"/>
              <a:t>Click to add text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ayout: 2 Row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1863725" y="357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Layout: 2 Rows + Sidebar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62074"/>
            <a:ext cx="7769225"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1863725" y="3882074"/>
            <a:ext cx="7769225"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yout: 1 Column + 2 Quart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050924"/>
            <a:ext cx="4561200" cy="48990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071750" y="1053000"/>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5071506" y="357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yout: 2 Quarters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150" y="1050924"/>
            <a:ext cx="4561200" cy="237807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071750" y="1053000"/>
            <a:ext cx="4561200" cy="489695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270892" y="3570924"/>
            <a:ext cx="4561200" cy="23790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yout: 1 Row + 2 Quart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2" y="1050924"/>
            <a:ext cx="9361487"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271463" y="357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5071749" y="357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yout: 2 Quarters + 1 Ro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4" y="105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71750" y="105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271464" y="3570924"/>
            <a:ext cx="9361486"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yout: 1 Row + 2 Quarter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4300"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yout: 2 Quarters + 1 Row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4300"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7"/>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Layout: Title only with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Text Placeholder 5"/>
          <p:cNvSpPr>
            <a:spLocks noGrp="1"/>
          </p:cNvSpPr>
          <p:nvPr>
            <p:ph type="body" sz="quarter" idx="17"/>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4. 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1462" y="3582988"/>
            <a:ext cx="9361487" cy="291600"/>
          </a:xfrm>
        </p:spPr>
        <p:txBody>
          <a:bodyPr anchor="t" anchorCtr="0">
            <a:noAutofit/>
          </a:bodyPr>
          <a:lstStyle>
            <a:lvl1pPr algn="ctr" defTabSz="914400" rtl="0" eaLnBrk="1" fontAlgn="base" latinLnBrk="0" hangingPunct="1">
              <a:lnSpc>
                <a:spcPct val="90000"/>
              </a:lnSpc>
              <a:spcBef>
                <a:spcPct val="0"/>
              </a:spcBef>
              <a:spcAft>
                <a:spcPct val="0"/>
              </a:spcAft>
              <a:buNone/>
              <a:defRPr lang="en-GB" sz="2000" b="0" i="1" u="none" kern="1200" cap="all" baseline="0" noProof="0" dirty="0" smtClean="0">
                <a:solidFill>
                  <a:schemeClr val="tx1"/>
                </a:solidFill>
                <a:latin typeface="+mj-lt"/>
                <a:ea typeface="+mj-ea"/>
                <a:cs typeface="Arial" pitchFamily="34" charset="0"/>
              </a:defRPr>
            </a:lvl1pPr>
          </a:lstStyle>
          <a:p>
            <a:r>
              <a:rPr lang="en-US" dirty="0"/>
              <a:t>Click to edit divider title style</a:t>
            </a:r>
            <a:endParaRPr lang="en-GB" dirty="0"/>
          </a:p>
        </p:txBody>
      </p:sp>
      <p:sp>
        <p:nvSpPr>
          <p:cNvPr id="3" name="Subtitle 2"/>
          <p:cNvSpPr>
            <a:spLocks noGrp="1"/>
          </p:cNvSpPr>
          <p:nvPr>
            <p:ph type="subTitle" idx="1" hasCustomPrompt="1"/>
          </p:nvPr>
        </p:nvSpPr>
        <p:spPr>
          <a:xfrm>
            <a:off x="271464" y="4037013"/>
            <a:ext cx="9361486" cy="324000"/>
          </a:xfrm>
        </p:spPr>
        <p:txBody>
          <a:bodyPr vert="horz" lIns="0" tIns="0" rIns="0" bIns="0" rtlCol="0">
            <a:noAutofit/>
          </a:bodyPr>
          <a:lstStyle>
            <a:lvl1pPr marL="0" indent="0" algn="ctr" defTabSz="914400" rtl="0" eaLnBrk="1" latinLnBrk="0" hangingPunct="1">
              <a:spcBef>
                <a:spcPts val="900"/>
              </a:spcBef>
              <a:buClr>
                <a:schemeClr val="tx2"/>
              </a:buClr>
              <a:buSzPct val="90000"/>
              <a:buFont typeface="Wingdings" pitchFamily="2" charset="2"/>
              <a:buNone/>
              <a:defRPr lang="en-GB" sz="1200" b="0" i="1" kern="1200" cap="none" baseline="0" dirty="0">
                <a:solidFill>
                  <a:schemeClr val="tx1"/>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endParaRPr lang="en-GB" dirty="0"/>
          </a:p>
        </p:txBody>
      </p:sp>
      <p:grpSp>
        <p:nvGrpSpPr>
          <p:cNvPr id="7" name="Group 6"/>
          <p:cNvGrpSpPr/>
          <p:nvPr/>
        </p:nvGrpSpPr>
        <p:grpSpPr>
          <a:xfrm>
            <a:off x="4829893" y="6422390"/>
            <a:ext cx="246214" cy="246214"/>
            <a:chOff x="4449611" y="6432288"/>
            <a:chExt cx="246214" cy="246214"/>
          </a:xfrm>
        </p:grpSpPr>
        <p:sp>
          <p:nvSpPr>
            <p:cNvPr id="8" name="Oval 7"/>
            <p:cNvSpPr/>
            <p:nvPr userDrawn="1"/>
          </p:nvSpPr>
          <p:spPr>
            <a:xfrm>
              <a:off x="4449611" y="6432288"/>
              <a:ext cx="246214" cy="2462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5"/>
            <p:cNvSpPr txBox="1">
              <a:spLocks/>
            </p:cNvSpPr>
            <p:nvPr/>
          </p:nvSpPr>
          <p:spPr>
            <a:xfrm>
              <a:off x="4504590" y="6493840"/>
              <a:ext cx="136255"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j-lt"/>
                  <a:ea typeface="+mn-ea"/>
                  <a:cs typeface="Arial" pitchFamily="34" charset="0"/>
                </a:rPr>
                <a:t> </a:t>
              </a:r>
              <a:fld id="{C6CC3D56-96BB-45E4-94D9-DF781FE65A81}" type="slidenum">
                <a:rPr kumimoji="0" lang="en-GB" sz="800" b="0" i="0" u="none" strike="noStrike" kern="1200" cap="none" spc="0" normalizeH="0" baseline="0" noProof="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chemeClr val="bg1"/>
                </a:solidFill>
                <a:effectLst/>
                <a:uLnTx/>
                <a:uFillTx/>
                <a:latin typeface="+mj-lt"/>
                <a:ea typeface="+mn-ea"/>
                <a:cs typeface="Arial" pitchFamily="34" charset="0"/>
              </a:endParaRPr>
            </a:p>
          </p:txBody>
        </p:sp>
      </p:grpSp>
      <p:pic>
        <p:nvPicPr>
          <p:cNvPr id="4" name="Bildobjekt 3" descr="csm_colour[1].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040" y="1325880"/>
            <a:ext cx="6045200" cy="1676400"/>
          </a:xfrm>
          <a:prstGeom prst="rect">
            <a:avLst/>
          </a:prstGeom>
        </p:spPr>
      </p:pic>
      <p:grpSp>
        <p:nvGrpSpPr>
          <p:cNvPr id="9" name="Group 6"/>
          <p:cNvGrpSpPr/>
          <p:nvPr userDrawn="1"/>
        </p:nvGrpSpPr>
        <p:grpSpPr>
          <a:xfrm>
            <a:off x="4829893" y="6422390"/>
            <a:ext cx="246214" cy="246214"/>
            <a:chOff x="4449611" y="6432288"/>
            <a:chExt cx="246214" cy="246214"/>
          </a:xfrm>
        </p:grpSpPr>
        <p:sp>
          <p:nvSpPr>
            <p:cNvPr id="10" name="Oval 7"/>
            <p:cNvSpPr/>
            <p:nvPr userDrawn="1"/>
          </p:nvSpPr>
          <p:spPr>
            <a:xfrm>
              <a:off x="4449611" y="6432288"/>
              <a:ext cx="246214" cy="2462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p:cNvSpPr txBox="1">
              <a:spLocks/>
            </p:cNvSpPr>
            <p:nvPr/>
          </p:nvSpPr>
          <p:spPr>
            <a:xfrm>
              <a:off x="4504590" y="6493840"/>
              <a:ext cx="136255"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j-lt"/>
                  <a:ea typeface="+mn-ea"/>
                  <a:cs typeface="Arial" pitchFamily="34" charset="0"/>
                </a:rPr>
                <a:t> </a:t>
              </a:r>
              <a:fld id="{C6CC3D56-96BB-45E4-94D9-DF781FE65A81}" type="slidenum">
                <a:rPr kumimoji="0" lang="en-GB" sz="800" b="0" i="0" u="none" strike="noStrike" kern="1200" cap="none" spc="0" normalizeH="0" baseline="0" noProof="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chemeClr val="bg1"/>
                </a:solidFill>
                <a:effectLst/>
                <a:uLnTx/>
                <a:uFillTx/>
                <a:latin typeface="+mj-lt"/>
                <a:ea typeface="+mn-ea"/>
                <a:cs typeface="Arial" pitchFamily="34" charset="0"/>
              </a:endParaRPr>
            </a:p>
          </p:txBody>
        </p:sp>
      </p:grpSp>
      <p:pic>
        <p:nvPicPr>
          <p:cNvPr id="13" name="Bildobjekt 12" descr="csm_colour[1].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44040" y="1325880"/>
            <a:ext cx="6045200" cy="16764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Layout: 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3077137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1.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1464" y="4233229"/>
            <a:ext cx="9361486" cy="292100"/>
          </a:xfrm>
        </p:spPr>
        <p:txBody>
          <a:bodyPr anchor="t" anchorCtr="0">
            <a:noAutofit/>
          </a:bodyPr>
          <a:lstStyle>
            <a:lvl1pPr algn="ctr" defTabSz="914400" rtl="0" eaLnBrk="1" fontAlgn="base" latinLnBrk="0" hangingPunct="1">
              <a:lnSpc>
                <a:spcPct val="90000"/>
              </a:lnSpc>
              <a:spcBef>
                <a:spcPct val="0"/>
              </a:spcBef>
              <a:spcAft>
                <a:spcPct val="0"/>
              </a:spcAft>
              <a:buNone/>
              <a:defRPr lang="en-GB" sz="1400" b="0" i="1" u="none" kern="1200" cap="all" baseline="0" noProof="0" dirty="0" smtClean="0">
                <a:solidFill>
                  <a:schemeClr val="tx1"/>
                </a:solidFill>
                <a:latin typeface="+mj-lt"/>
                <a:ea typeface="+mj-ea"/>
                <a:cs typeface="Arial" pitchFamily="34" charset="0"/>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271464" y="5266528"/>
            <a:ext cx="9361486" cy="324000"/>
          </a:xfrm>
        </p:spPr>
        <p:txBody>
          <a:bodyPr>
            <a:noAutofit/>
          </a:bodyPr>
          <a:lstStyle>
            <a:lvl1pPr marL="0" indent="0" algn="ctr" defTabSz="914400" rtl="0" eaLnBrk="1" latinLnBrk="0" hangingPunct="1">
              <a:spcBef>
                <a:spcPts val="900"/>
              </a:spcBef>
              <a:buClr>
                <a:schemeClr val="tx2"/>
              </a:buClr>
              <a:buSzPct val="90000"/>
              <a:buFont typeface="Wingdings" pitchFamily="2" charset="2"/>
              <a:buNone/>
              <a:defRPr lang="en-GB" sz="1200" b="0" i="1" kern="1200" cap="none" baseline="0" dirty="0" smtClean="0">
                <a:solidFill>
                  <a:schemeClr val="tx1"/>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endParaRPr lang="en-GB" dirty="0"/>
          </a:p>
        </p:txBody>
      </p:sp>
      <p:pic>
        <p:nvPicPr>
          <p:cNvPr id="4" name="Bildobjekt 3" descr="csm_colour[1].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5320" y="1854200"/>
            <a:ext cx="6045200" cy="16764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3. Table of Contents">
    <p:spTree>
      <p:nvGrpSpPr>
        <p:cNvPr id="1" name=""/>
        <p:cNvGrpSpPr/>
        <p:nvPr/>
      </p:nvGrpSpPr>
      <p:grpSpPr>
        <a:xfrm>
          <a:off x="0" y="0"/>
          <a:ext cx="0" cy="0"/>
          <a:chOff x="0" y="0"/>
          <a:chExt cx="0" cy="0"/>
        </a:xfrm>
      </p:grpSpPr>
      <p:cxnSp>
        <p:nvCxnSpPr>
          <p:cNvPr id="18" name="Straight Connector 17"/>
          <p:cNvCxnSpPr/>
          <p:nvPr userDrawn="1"/>
        </p:nvCxnSpPr>
        <p:spPr>
          <a:xfrm>
            <a:off x="271463" y="6324341"/>
            <a:ext cx="9361487" cy="17011"/>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itle Placeholder 1"/>
          <p:cNvSpPr>
            <a:spLocks noGrp="1"/>
          </p:cNvSpPr>
          <p:nvPr>
            <p:ph type="title"/>
          </p:nvPr>
        </p:nvSpPr>
        <p:spPr>
          <a:xfrm>
            <a:off x="271462" y="260349"/>
            <a:ext cx="9361487" cy="288000"/>
          </a:xfrm>
          <a:prstGeom prst="rect">
            <a:avLst/>
          </a:prstGeom>
        </p:spPr>
        <p:txBody>
          <a:bodyPr vert="horz" lIns="0" tIns="0" rIns="0" bIns="0" rtlCol="0" anchor="b">
            <a:noAutofit/>
          </a:bodyPr>
          <a:lstStyle/>
          <a:p>
            <a:r>
              <a:rPr lang="en-US" dirty="0"/>
              <a:t>A4 Print Template - CLICK TO ADD TITLE</a:t>
            </a:r>
            <a:endParaRPr lang="en-GB" dirty="0"/>
          </a:p>
        </p:txBody>
      </p:sp>
      <p:sp>
        <p:nvSpPr>
          <p:cNvPr id="9" name="Content Placeholder 2"/>
          <p:cNvSpPr>
            <a:spLocks noGrp="1"/>
          </p:cNvSpPr>
          <p:nvPr>
            <p:ph idx="1" hasCustomPrompt="1"/>
          </p:nvPr>
        </p:nvSpPr>
        <p:spPr>
          <a:xfrm>
            <a:off x="1860550" y="1063625"/>
            <a:ext cx="6184901" cy="4883299"/>
          </a:xfrm>
        </p:spPr>
        <p:txBody>
          <a:bodyPr/>
          <a:lstStyle>
            <a:lvl1pPr marL="266700" indent="-266700">
              <a:spcBef>
                <a:spcPts val="1200"/>
              </a:spcBef>
              <a:defRPr sz="1400" baseline="0"/>
            </a:lvl1pPr>
            <a:lvl2pPr marL="542925" indent="-276225">
              <a:spcBef>
                <a:spcPts val="1200"/>
              </a:spcBef>
              <a:defRPr sz="1400"/>
            </a:lvl2pPr>
            <a:lvl3pPr marL="809625" indent="-266700">
              <a:spcBef>
                <a:spcPts val="1200"/>
              </a:spcBef>
              <a:defRPr sz="1400"/>
            </a:lvl3pPr>
            <a:lvl4pPr marL="1076325" indent="-266700">
              <a:spcBef>
                <a:spcPts val="1200"/>
              </a:spcBef>
              <a:defRPr sz="1400"/>
            </a:lvl4pPr>
            <a:lvl5pPr marL="1343025" indent="-266700">
              <a:spcBef>
                <a:spcPts val="1200"/>
              </a:spcBef>
              <a:tabLs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0" name="Group 9">
            <a:extLst>
              <a:ext uri="{FF2B5EF4-FFF2-40B4-BE49-F238E27FC236}">
                <a16:creationId xmlns:a16="http://schemas.microsoft.com/office/drawing/2014/main" id="{1CFF8054-A2A5-4995-BF64-BB9BD60707AB}"/>
              </a:ext>
            </a:extLst>
          </p:cNvPr>
          <p:cNvGrpSpPr/>
          <p:nvPr userDrawn="1"/>
        </p:nvGrpSpPr>
        <p:grpSpPr>
          <a:xfrm>
            <a:off x="286287" y="6365841"/>
            <a:ext cx="2076746" cy="470469"/>
            <a:chOff x="3753692" y="6365841"/>
            <a:chExt cx="2076746" cy="470469"/>
          </a:xfrm>
        </p:grpSpPr>
        <p:pic>
          <p:nvPicPr>
            <p:cNvPr id="11" name="Content Placeholder 6">
              <a:extLst>
                <a:ext uri="{FF2B5EF4-FFF2-40B4-BE49-F238E27FC236}">
                  <a16:creationId xmlns:a16="http://schemas.microsoft.com/office/drawing/2014/main" id="{1422C7E4-1EA8-410E-A40B-AC025C5D28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3692" y="6365841"/>
              <a:ext cx="470469" cy="470469"/>
            </a:xfrm>
            <a:prstGeom prst="rect">
              <a:avLst/>
            </a:prstGeom>
          </p:spPr>
        </p:pic>
        <p:pic>
          <p:nvPicPr>
            <p:cNvPr id="12" name="Bildobjekt 12" descr="csm_colour[1].pdf">
              <a:extLst>
                <a:ext uri="{FF2B5EF4-FFF2-40B4-BE49-F238E27FC236}">
                  <a16:creationId xmlns:a16="http://schemas.microsoft.com/office/drawing/2014/main" id="{4C5A5CFC-3AF4-4D0F-9A73-9F9CA78D31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827" y="6418658"/>
              <a:ext cx="1315611" cy="364834"/>
            </a:xfrm>
            <a:prstGeom prst="rect">
              <a:avLst/>
            </a:prstGeom>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ayout: Basic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56656" y="1063625"/>
            <a:ext cx="7776294" cy="48832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5"/>
          </p:nvPr>
        </p:nvSpPr>
        <p:spPr>
          <a:xfrm>
            <a:off x="271463" y="1063625"/>
            <a:ext cx="1444625" cy="4899025"/>
          </a:xfrm>
        </p:spPr>
        <p:txBody>
          <a:bodyPr/>
          <a:lstStyle>
            <a:lvl1pPr marL="177800" indent="-177800" algn="l">
              <a:buFont typeface="Wingdings" pitchFamily="2" charset="2"/>
              <a:buChar char="n"/>
              <a:defRPr sz="1000" i="1" baseline="0"/>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lvl="0"/>
            <a:r>
              <a:rPr lang="en-US" dirty="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ayout: 2 Columns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1" y="1355725"/>
            <a:ext cx="4543200" cy="45911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91112" y="1355725"/>
            <a:ext cx="4541837" cy="45911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ayout: 2 Column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78513" y="1050924"/>
            <a:ext cx="37296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ayout: 2 Columns + Sidebar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41438"/>
            <a:ext cx="3729600" cy="460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78513" y="1341438"/>
            <a:ext cx="3729600" cy="460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a:lstStyle>
            <a:lvl1pPr marL="177800" indent="-177800" algn="l">
              <a:buFont typeface="Wingdings" pitchFamily="2" charset="2"/>
              <a:buChar char="n"/>
              <a:defRPr sz="1000" i="1" baseline="0"/>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lvl="0"/>
            <a:r>
              <a:rPr lang="en-US" dirty="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ayout: 3 Column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4524486"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
        <p:nvSpPr>
          <p:cNvPr id="6" name="Content Placeholder 2"/>
          <p:cNvSpPr>
            <a:spLocks noGrp="1"/>
          </p:cNvSpPr>
          <p:nvPr>
            <p:ph idx="17" hasCustomPrompt="1"/>
          </p:nvPr>
        </p:nvSpPr>
        <p:spPr>
          <a:xfrm>
            <a:off x="7185248"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yout: 3 Columns + Sidebar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4524486"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
        <p:nvSpPr>
          <p:cNvPr id="6" name="Content Placeholder 2"/>
          <p:cNvSpPr>
            <a:spLocks noGrp="1"/>
          </p:cNvSpPr>
          <p:nvPr>
            <p:ph idx="17" hasCustomPrompt="1"/>
          </p:nvPr>
        </p:nvSpPr>
        <p:spPr>
          <a:xfrm>
            <a:off x="7185248"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yout: 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4" y="1063625"/>
            <a:ext cx="9361486" cy="488329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7" name="Group 6">
            <a:extLst>
              <a:ext uri="{FF2B5EF4-FFF2-40B4-BE49-F238E27FC236}">
                <a16:creationId xmlns:a16="http://schemas.microsoft.com/office/drawing/2014/main" id="{D733E894-2810-46BF-875F-88B5E277ABDB}"/>
              </a:ext>
            </a:extLst>
          </p:cNvPr>
          <p:cNvGrpSpPr/>
          <p:nvPr userDrawn="1"/>
        </p:nvGrpSpPr>
        <p:grpSpPr>
          <a:xfrm>
            <a:off x="4829893" y="6422390"/>
            <a:ext cx="246214" cy="246214"/>
            <a:chOff x="4449611" y="6432288"/>
            <a:chExt cx="246214" cy="246214"/>
          </a:xfrm>
        </p:grpSpPr>
        <p:sp>
          <p:nvSpPr>
            <p:cNvPr id="8" name="Oval 7">
              <a:extLst>
                <a:ext uri="{FF2B5EF4-FFF2-40B4-BE49-F238E27FC236}">
                  <a16:creationId xmlns:a16="http://schemas.microsoft.com/office/drawing/2014/main" id="{CB4229B4-FA24-4229-A444-E29F3198FDA1}"/>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9" name="Slide Number Placeholder 5">
              <a:extLst>
                <a:ext uri="{FF2B5EF4-FFF2-40B4-BE49-F238E27FC236}">
                  <a16:creationId xmlns:a16="http://schemas.microsoft.com/office/drawing/2014/main" id="{FCA3D52B-A904-473A-980F-D24AADADC1BE}"/>
                </a:ext>
              </a:extLst>
            </p:cNvPr>
            <p:cNvSpPr txBox="1">
              <a:spLocks/>
            </p:cNvSpPr>
            <p:nvPr/>
          </p:nvSpPr>
          <p:spPr>
            <a:xfrm>
              <a:off x="4505188" y="6493840"/>
              <a:ext cx="10579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r>
                <a:rPr kumimoji="0" lang="sv-SE" sz="800" i="0" u="none" strike="noStrike" kern="1200" cap="none" spc="0" normalizeH="0" baseline="0" dirty="0">
                  <a:ln>
                    <a:noFill/>
                  </a:ln>
                  <a:solidFill>
                    <a:schemeClr val="bg1"/>
                  </a:solidFill>
                  <a:effectLst/>
                  <a:uLnTx/>
                  <a:uFillTx/>
                  <a:latin typeface="+mj-lt"/>
                  <a:ea typeface="+mn-ea"/>
                  <a:cs typeface="Arial" pitchFamily="34" charset="0"/>
                </a:rPr>
                <a:t>11</a:t>
              </a: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yout: 4 Quarter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51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51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yout: 4 Quarters + Sidebar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4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5125" y="134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86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5125" y="386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ayout: 2 Row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1863725" y="357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Layout: 2 Rows + Sidebar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62074"/>
            <a:ext cx="7769225"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1863725" y="3882074"/>
            <a:ext cx="7769225"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Layout: 1 Row + 2 Quarter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4300"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Layout: 2 Quarters + 1 Row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4300"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7"/>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Layout: Title only with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Text Placeholder 5"/>
          <p:cNvSpPr>
            <a:spLocks noGrp="1"/>
          </p:cNvSpPr>
          <p:nvPr>
            <p:ph type="body" sz="quarter" idx="17"/>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 Table of Contents">
    <p:spTree>
      <p:nvGrpSpPr>
        <p:cNvPr id="1" name=""/>
        <p:cNvGrpSpPr/>
        <p:nvPr/>
      </p:nvGrpSpPr>
      <p:grpSpPr>
        <a:xfrm>
          <a:off x="0" y="0"/>
          <a:ext cx="0" cy="0"/>
          <a:chOff x="0" y="0"/>
          <a:chExt cx="0" cy="0"/>
        </a:xfrm>
      </p:grpSpPr>
      <p:sp>
        <p:nvSpPr>
          <p:cNvPr id="11" name="Oval 10"/>
          <p:cNvSpPr/>
          <p:nvPr userDrawn="1"/>
        </p:nvSpPr>
        <p:spPr>
          <a:xfrm>
            <a:off x="4829893" y="6422390"/>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userDrawn="1"/>
        </p:nvCxnSpPr>
        <p:spPr>
          <a:xfrm>
            <a:off x="271463" y="6324341"/>
            <a:ext cx="9361487" cy="17011"/>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itle Placeholder 1"/>
          <p:cNvSpPr>
            <a:spLocks noGrp="1"/>
          </p:cNvSpPr>
          <p:nvPr>
            <p:ph type="title"/>
          </p:nvPr>
        </p:nvSpPr>
        <p:spPr>
          <a:xfrm>
            <a:off x="271462" y="260349"/>
            <a:ext cx="9361487" cy="288000"/>
          </a:xfrm>
          <a:prstGeom prst="rect">
            <a:avLst/>
          </a:prstGeom>
        </p:spPr>
        <p:txBody>
          <a:bodyPr vert="horz" lIns="0" tIns="0" rIns="0" bIns="0" rtlCol="0" anchor="b">
            <a:noAutofit/>
          </a:bodyPr>
          <a:lstStyle/>
          <a:p>
            <a:r>
              <a:rPr lang="en-US" dirty="0"/>
              <a:t>A4 Print Template - CLICK TO ADD TITLE</a:t>
            </a:r>
            <a:endParaRPr lang="en-GB" dirty="0"/>
          </a:p>
        </p:txBody>
      </p:sp>
      <p:sp>
        <p:nvSpPr>
          <p:cNvPr id="9" name="Content Placeholder 2"/>
          <p:cNvSpPr>
            <a:spLocks noGrp="1"/>
          </p:cNvSpPr>
          <p:nvPr>
            <p:ph idx="1" hasCustomPrompt="1"/>
          </p:nvPr>
        </p:nvSpPr>
        <p:spPr>
          <a:xfrm>
            <a:off x="1860550" y="1063625"/>
            <a:ext cx="6184901" cy="4883299"/>
          </a:xfrm>
        </p:spPr>
        <p:txBody>
          <a:bodyPr/>
          <a:lstStyle>
            <a:lvl1pPr marL="266700" indent="-266700">
              <a:spcBef>
                <a:spcPts val="1200"/>
              </a:spcBef>
              <a:defRPr sz="1400" baseline="0"/>
            </a:lvl1pPr>
            <a:lvl2pPr marL="542925" indent="-276225">
              <a:spcBef>
                <a:spcPts val="1200"/>
              </a:spcBef>
              <a:defRPr sz="1400"/>
            </a:lvl2pPr>
            <a:lvl3pPr marL="809625" indent="-266700">
              <a:spcBef>
                <a:spcPts val="1200"/>
              </a:spcBef>
              <a:defRPr sz="1400"/>
            </a:lvl3pPr>
            <a:lvl4pPr marL="1076325" indent="-266700">
              <a:spcBef>
                <a:spcPts val="1200"/>
              </a:spcBef>
              <a:defRPr sz="1400"/>
            </a:lvl4pPr>
            <a:lvl5pPr marL="1343025" indent="-266700">
              <a:spcBef>
                <a:spcPts val="1200"/>
              </a:spcBef>
              <a:tabLs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Slide Number Placeholder 3"/>
          <p:cNvSpPr>
            <a:spLocks noGrp="1"/>
          </p:cNvSpPr>
          <p:nvPr>
            <p:ph type="sldNum" sz="quarter" idx="4"/>
          </p:nvPr>
        </p:nvSpPr>
        <p:spPr>
          <a:xfrm>
            <a:off x="4897697" y="6483941"/>
            <a:ext cx="110607" cy="123111"/>
          </a:xfrm>
          <a:prstGeom prst="rect">
            <a:avLst/>
          </a:prstGeom>
        </p:spPr>
        <p:txBody>
          <a:bodyPr vert="horz" wrap="none" lIns="0" tIns="0" rIns="0" bIns="0" rtlCol="0" anchor="t">
            <a:spAutoFit/>
          </a:bodyPr>
          <a:lstStyle>
            <a:lvl1pPr algn="l">
              <a:defRPr kumimoji="0" lang="en-GB" sz="800" b="0" i="0" u="none" strike="noStrike" cap="none" spc="0" normalizeH="0" baseline="0" smtClean="0">
                <a:ln>
                  <a:noFill/>
                </a:ln>
                <a:solidFill>
                  <a:schemeClr val="bg1"/>
                </a:solidFill>
                <a:effectLst/>
                <a:uLnTx/>
                <a:uFillTx/>
                <a:latin typeface="+mj-lt"/>
                <a:cs typeface="Arial" pitchFamily="34" charset="0"/>
              </a:defRPr>
            </a:lvl1pPr>
          </a:lstStyle>
          <a:p>
            <a:fld id="{8A8ACCBF-FC11-4A10-8AFD-EBEBB4C257D0}" type="slidenum">
              <a:rPr lang="en-GB" smtClean="0"/>
              <a:pPr/>
              <a:t>‹#›</a:t>
            </a:fld>
            <a:endParaRPr lang="en-GB" dirty="0"/>
          </a:p>
        </p:txBody>
      </p:sp>
      <p:pic>
        <p:nvPicPr>
          <p:cNvPr id="17" name="Bildobjekt 12" descr="csm_colour[1].pdf">
            <a:extLst>
              <a:ext uri="{FF2B5EF4-FFF2-40B4-BE49-F238E27FC236}">
                <a16:creationId xmlns:a16="http://schemas.microsoft.com/office/drawing/2014/main" id="{7A909ACC-6A28-4B98-9392-06A0A3B3E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463" y="6464023"/>
            <a:ext cx="988438" cy="274105"/>
          </a:xfrm>
          <a:prstGeom prst="rect">
            <a:avLst/>
          </a:prstGeom>
        </p:spPr>
      </p:pic>
    </p:spTree>
    <p:extLst>
      <p:ext uri="{BB962C8B-B14F-4D97-AF65-F5344CB8AC3E}">
        <p14:creationId xmlns:p14="http://schemas.microsoft.com/office/powerpoint/2010/main" val="3024534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Layout: 2 Quarters + 1 Row">
    <p:spTree>
      <p:nvGrpSpPr>
        <p:cNvPr id="1" name=""/>
        <p:cNvGrpSpPr/>
        <p:nvPr/>
      </p:nvGrpSpPr>
      <p:grpSpPr>
        <a:xfrm>
          <a:off x="0" y="0"/>
          <a:ext cx="0" cy="0"/>
          <a:chOff x="0" y="0"/>
          <a:chExt cx="0" cy="0"/>
        </a:xfrm>
      </p:grpSpPr>
      <p:sp>
        <p:nvSpPr>
          <p:cNvPr id="247" name="Shape 247"/>
          <p:cNvSpPr>
            <a:spLocks noGrp="1"/>
          </p:cNvSpPr>
          <p:nvPr>
            <p:ph type="title"/>
          </p:nvPr>
        </p:nvSpPr>
        <p:spPr>
          <a:prstGeom prst="rect">
            <a:avLst/>
          </a:prstGeom>
        </p:spPr>
        <p:txBody>
          <a:bodyPr/>
          <a:lstStyle/>
          <a:p>
            <a:r>
              <a:t>Titeltext</a:t>
            </a:r>
          </a:p>
        </p:txBody>
      </p:sp>
      <p:sp>
        <p:nvSpPr>
          <p:cNvPr id="248" name="Shape 248"/>
          <p:cNvSpPr>
            <a:spLocks noGrp="1"/>
          </p:cNvSpPr>
          <p:nvPr>
            <p:ph type="body" sz="quarter" idx="1"/>
          </p:nvPr>
        </p:nvSpPr>
        <p:spPr>
          <a:xfrm>
            <a:off x="271464" y="1050924"/>
            <a:ext cx="4561200" cy="2376000"/>
          </a:xfrm>
          <a:prstGeom prst="rect">
            <a:avLst/>
          </a:prstGeom>
        </p:spPr>
        <p:txBody>
          <a:bodyPr/>
          <a:lstStyle>
            <a:lvl1pPr marL="168523" indent="-168523">
              <a:buClr>
                <a:schemeClr val="accent3"/>
              </a:buClr>
              <a:buSzPct val="90000"/>
              <a:buFont typeface="Wingdings"/>
              <a:buChar char="■"/>
              <a:defRPr sz="1015"/>
            </a:lvl1pPr>
            <a:lvl2pPr marL="329720" indent="-161196">
              <a:buClr>
                <a:schemeClr val="accent3"/>
              </a:buClr>
              <a:buSzPct val="100000"/>
              <a:buFont typeface="Wingdings"/>
              <a:buChar char="–"/>
              <a:defRPr sz="1015"/>
            </a:lvl2pPr>
            <a:lvl3pPr marL="498243" indent="-168523">
              <a:buClr>
                <a:schemeClr val="accent3"/>
              </a:buClr>
              <a:buSzPct val="100000"/>
              <a:buFont typeface="Wingdings"/>
              <a:buChar char="●"/>
              <a:defRPr sz="1015"/>
            </a:lvl3pPr>
            <a:lvl4pPr marL="657974" indent="-159730">
              <a:buClr>
                <a:schemeClr val="accent3"/>
              </a:buClr>
              <a:buSzPct val="100000"/>
              <a:buFont typeface="Wingdings"/>
              <a:buChar char=""/>
              <a:defRPr sz="1015"/>
            </a:lvl4pPr>
            <a:lvl5pPr marL="826498" indent="-168523">
              <a:buClr>
                <a:schemeClr val="accent3"/>
              </a:buClr>
              <a:buSzPct val="100000"/>
              <a:buFont typeface="Wingdings"/>
              <a:buChar char="⬥"/>
              <a:defRPr sz="1015"/>
            </a:lvl5pPr>
          </a:lstStyle>
          <a:p>
            <a:r>
              <a:t>Brödtext nivå ett</a:t>
            </a:r>
          </a:p>
          <a:p>
            <a:pPr lvl="1"/>
            <a:r>
              <a:t>Brödtext nivå två</a:t>
            </a:r>
          </a:p>
          <a:p>
            <a:pPr lvl="2"/>
            <a:r>
              <a:t>Brödtext nivå tre</a:t>
            </a:r>
          </a:p>
          <a:p>
            <a:pPr lvl="3"/>
            <a:r>
              <a:t>Brödtext nivå fyra</a:t>
            </a:r>
          </a:p>
          <a:p>
            <a:pPr lvl="4"/>
            <a:r>
              <a:t>Brödtext nivå fem</a:t>
            </a:r>
          </a:p>
        </p:txBody>
      </p:sp>
      <p:sp>
        <p:nvSpPr>
          <p:cNvPr id="249" name="Shape 249"/>
          <p:cNvSpPr>
            <a:spLocks noGrp="1"/>
          </p:cNvSpPr>
          <p:nvPr>
            <p:ph type="sldNum" sz="quarter" idx="2"/>
          </p:nvPr>
        </p:nvSpPr>
        <p:spPr>
          <a:xfrm>
            <a:off x="6809987" y="6224938"/>
            <a:ext cx="289313" cy="26282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988866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1464" y="4233229"/>
            <a:ext cx="9361486" cy="292100"/>
          </a:xfrm>
        </p:spPr>
        <p:txBody>
          <a:bodyPr anchor="t" anchorCtr="0">
            <a:noAutofit/>
          </a:bodyPr>
          <a:lstStyle>
            <a:lvl1pPr algn="ctr" defTabSz="914400" rtl="0" eaLnBrk="1" fontAlgn="base" latinLnBrk="0" hangingPunct="1">
              <a:lnSpc>
                <a:spcPct val="90000"/>
              </a:lnSpc>
              <a:spcBef>
                <a:spcPct val="0"/>
              </a:spcBef>
              <a:spcAft>
                <a:spcPct val="0"/>
              </a:spcAft>
              <a:buNone/>
              <a:defRPr lang="en-GB" sz="1400" b="0" i="1" u="none" kern="1200" cap="all" baseline="0" noProof="0" dirty="0" smtClean="0">
                <a:solidFill>
                  <a:schemeClr val="tx1"/>
                </a:solidFill>
                <a:latin typeface="+mj-lt"/>
                <a:ea typeface="+mj-ea"/>
                <a:cs typeface="Arial" pitchFamily="34" charset="0"/>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271464" y="5266528"/>
            <a:ext cx="9361486" cy="324000"/>
          </a:xfrm>
        </p:spPr>
        <p:txBody>
          <a:bodyPr>
            <a:noAutofit/>
          </a:bodyPr>
          <a:lstStyle>
            <a:lvl1pPr marL="0" indent="0" algn="ctr" defTabSz="914400" rtl="0" eaLnBrk="1" latinLnBrk="0" hangingPunct="1">
              <a:spcBef>
                <a:spcPts val="900"/>
              </a:spcBef>
              <a:buClr>
                <a:schemeClr val="tx2"/>
              </a:buClr>
              <a:buSzPct val="90000"/>
              <a:buFont typeface="Wingdings" pitchFamily="2" charset="2"/>
              <a:buNone/>
              <a:defRPr lang="en-GB" sz="1200" b="0" i="1" kern="1200" cap="none" baseline="0" dirty="0" smtClean="0">
                <a:solidFill>
                  <a:schemeClr val="tx1"/>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endParaRPr lang="en-GB" dirty="0"/>
          </a:p>
        </p:txBody>
      </p:sp>
      <p:sp>
        <p:nvSpPr>
          <p:cNvPr id="6" name="Slide Number Placeholder 6"/>
          <p:cNvSpPr>
            <a:spLocks noGrp="1"/>
          </p:cNvSpPr>
          <p:nvPr>
            <p:ph type="sldNum" sz="quarter" idx="4"/>
          </p:nvPr>
        </p:nvSpPr>
        <p:spPr>
          <a:xfrm>
            <a:off x="2890838"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97E35-5A82-4211-AC87-29962EB92DE2}" type="slidenum">
              <a:rPr lang="sv-SE" smtClean="0"/>
              <a:pPr/>
              <a:t>‹#›</a:t>
            </a:fld>
            <a:endParaRPr lang="sv-SE" dirty="0"/>
          </a:p>
        </p:txBody>
      </p:sp>
      <p:pic>
        <p:nvPicPr>
          <p:cNvPr id="1026" name="Picture 2" descr="http://cdn2.shl.se/files/SHL/PressMedia/SHL_Logotype_black_144dpi.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7830" y="2208826"/>
            <a:ext cx="4550334" cy="1472167"/>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0923" y="1952005"/>
            <a:ext cx="5344147" cy="1728988"/>
          </a:xfrm>
          <a:prstGeom prst="rect">
            <a:avLst/>
          </a:prstGeom>
        </p:spPr>
      </p:pic>
    </p:spTree>
    <p:extLst>
      <p:ext uri="{BB962C8B-B14F-4D97-AF65-F5344CB8AC3E}">
        <p14:creationId xmlns:p14="http://schemas.microsoft.com/office/powerpoint/2010/main" val="1672983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yout: Basic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56656" y="1063625"/>
            <a:ext cx="7776294" cy="48832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5"/>
          </p:nvPr>
        </p:nvSpPr>
        <p:spPr>
          <a:xfrm>
            <a:off x="271463" y="1063625"/>
            <a:ext cx="1444625" cy="4899025"/>
          </a:xfrm>
        </p:spPr>
        <p:txBody>
          <a:bodyPr/>
          <a:lstStyle>
            <a:lvl1pPr marL="177800" indent="-177800" algn="l">
              <a:buFont typeface="Wingdings" pitchFamily="2" charset="2"/>
              <a:buChar char="n"/>
              <a:defRPr sz="1000" i="1" baseline="0"/>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lvl="0"/>
            <a:r>
              <a:rPr lang="sv-SE"/>
              <a:t>Klicka här för att ändra format på bakgrundstexten</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 Disclaim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6" name="Content Placeholder 2"/>
          <p:cNvSpPr>
            <a:spLocks noGrp="1"/>
          </p:cNvSpPr>
          <p:nvPr>
            <p:ph idx="1" hasCustomPrompt="1"/>
          </p:nvPr>
        </p:nvSpPr>
        <p:spPr>
          <a:xfrm>
            <a:off x="271462" y="1063625"/>
            <a:ext cx="9361487" cy="4883299"/>
          </a:xfrm>
        </p:spPr>
        <p:txBody>
          <a:bodyPr>
            <a:noAutofit/>
          </a:bodyPr>
          <a:lstStyle>
            <a:lvl1pPr marL="0" indent="0">
              <a:buNone/>
              <a:defRPr sz="1000" b="0" baseline="0"/>
            </a:lvl1pPr>
            <a:lvl2pPr>
              <a:buNone/>
              <a:defRPr sz="1100"/>
            </a:lvl2pPr>
            <a:lvl3pPr>
              <a:buNone/>
              <a:defRPr sz="1100"/>
            </a:lvl3pPr>
            <a:lvl4pPr>
              <a:buNone/>
              <a:defRPr sz="1100"/>
            </a:lvl4pPr>
            <a:lvl5pPr>
              <a:buNone/>
              <a:defRPr sz="1100"/>
            </a:lvl5pPr>
          </a:lstStyle>
          <a:p>
            <a:pPr lvl="0"/>
            <a:r>
              <a:rPr lang="en-US" dirty="0"/>
              <a:t>Click to add text</a:t>
            </a:r>
          </a:p>
        </p:txBody>
      </p:sp>
      <p:sp>
        <p:nvSpPr>
          <p:cNvPr id="4" name="Slide Number Placeholder 6"/>
          <p:cNvSpPr>
            <a:spLocks noGrp="1"/>
          </p:cNvSpPr>
          <p:nvPr>
            <p:ph type="sldNum" sz="quarter" idx="4"/>
          </p:nvPr>
        </p:nvSpPr>
        <p:spPr>
          <a:xfrm>
            <a:off x="2890838"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97E35-5A82-4211-AC87-29962EB92DE2}" type="slidenum">
              <a:rPr lang="sv-SE" smtClean="0"/>
              <a:pPr/>
              <a:t>‹#›</a:t>
            </a:fld>
            <a:endParaRPr lang="sv-SE" dirty="0"/>
          </a:p>
        </p:txBody>
      </p:sp>
    </p:spTree>
    <p:extLst>
      <p:ext uri="{BB962C8B-B14F-4D97-AF65-F5344CB8AC3E}">
        <p14:creationId xmlns:p14="http://schemas.microsoft.com/office/powerpoint/2010/main" val="3520809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4. 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1462" y="3582988"/>
            <a:ext cx="9361487" cy="291600"/>
          </a:xfrm>
        </p:spPr>
        <p:txBody>
          <a:bodyPr anchor="t" anchorCtr="0">
            <a:noAutofit/>
          </a:bodyPr>
          <a:lstStyle>
            <a:lvl1pPr algn="ctr" defTabSz="914400" rtl="0" eaLnBrk="1" fontAlgn="base" latinLnBrk="0" hangingPunct="1">
              <a:lnSpc>
                <a:spcPct val="90000"/>
              </a:lnSpc>
              <a:spcBef>
                <a:spcPct val="0"/>
              </a:spcBef>
              <a:spcAft>
                <a:spcPct val="0"/>
              </a:spcAft>
              <a:buNone/>
              <a:defRPr lang="en-GB" sz="2000" b="0" i="1" u="none" kern="1200" cap="all" baseline="0" noProof="0" dirty="0" smtClean="0">
                <a:solidFill>
                  <a:schemeClr val="tx1"/>
                </a:solidFill>
                <a:latin typeface="+mj-lt"/>
                <a:ea typeface="+mj-ea"/>
                <a:cs typeface="Arial" pitchFamily="34" charset="0"/>
              </a:defRPr>
            </a:lvl1pPr>
          </a:lstStyle>
          <a:p>
            <a:r>
              <a:rPr lang="en-US" dirty="0"/>
              <a:t>Click to edit divider title style</a:t>
            </a:r>
            <a:endParaRPr lang="en-GB" dirty="0"/>
          </a:p>
        </p:txBody>
      </p:sp>
      <p:sp>
        <p:nvSpPr>
          <p:cNvPr id="3" name="Subtitle 2"/>
          <p:cNvSpPr>
            <a:spLocks noGrp="1"/>
          </p:cNvSpPr>
          <p:nvPr>
            <p:ph type="subTitle" idx="1" hasCustomPrompt="1"/>
          </p:nvPr>
        </p:nvSpPr>
        <p:spPr>
          <a:xfrm>
            <a:off x="271464" y="4037013"/>
            <a:ext cx="9361486" cy="324000"/>
          </a:xfrm>
        </p:spPr>
        <p:txBody>
          <a:bodyPr vert="horz" lIns="0" tIns="0" rIns="0" bIns="0" rtlCol="0">
            <a:noAutofit/>
          </a:bodyPr>
          <a:lstStyle>
            <a:lvl1pPr marL="0" indent="0" algn="ctr" defTabSz="914400" rtl="0" eaLnBrk="1" latinLnBrk="0" hangingPunct="1">
              <a:spcBef>
                <a:spcPts val="900"/>
              </a:spcBef>
              <a:buClr>
                <a:schemeClr val="tx2"/>
              </a:buClr>
              <a:buSzPct val="90000"/>
              <a:buFont typeface="Wingdings" pitchFamily="2" charset="2"/>
              <a:buNone/>
              <a:defRPr lang="en-GB" sz="1200" b="0" i="1" kern="1200" cap="none" baseline="0" dirty="0">
                <a:solidFill>
                  <a:schemeClr val="tx1"/>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endParaRPr lang="en-GB" dirty="0"/>
          </a:p>
        </p:txBody>
      </p:sp>
      <p:grpSp>
        <p:nvGrpSpPr>
          <p:cNvPr id="7" name="Group 6"/>
          <p:cNvGrpSpPr/>
          <p:nvPr/>
        </p:nvGrpSpPr>
        <p:grpSpPr>
          <a:xfrm>
            <a:off x="4829893" y="6422390"/>
            <a:ext cx="246214" cy="246214"/>
            <a:chOff x="4449611" y="6432288"/>
            <a:chExt cx="246214" cy="246214"/>
          </a:xfrm>
        </p:grpSpPr>
        <p:sp>
          <p:nvSpPr>
            <p:cNvPr id="8" name="Oval 7"/>
            <p:cNvSpPr/>
            <p:nvPr userDrawn="1"/>
          </p:nvSpPr>
          <p:spPr>
            <a:xfrm>
              <a:off x="4449611" y="6432288"/>
              <a:ext cx="246214" cy="2462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5"/>
            <p:cNvSpPr txBox="1">
              <a:spLocks/>
            </p:cNvSpPr>
            <p:nvPr/>
          </p:nvSpPr>
          <p:spPr>
            <a:xfrm>
              <a:off x="4504590" y="6493840"/>
              <a:ext cx="136255"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j-lt"/>
                  <a:ea typeface="+mn-ea"/>
                  <a:cs typeface="Arial" pitchFamily="34" charset="0"/>
                </a:rPr>
                <a:t> </a:t>
              </a:r>
              <a:fld id="{C6CC3D56-96BB-45E4-94D9-DF781FE65A81}" type="slidenum">
                <a:rPr kumimoji="0" lang="en-GB" sz="800" b="0" i="0" u="none" strike="noStrike" kern="1200" cap="none" spc="0" normalizeH="0" baseline="0" noProof="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chemeClr val="bg1"/>
                </a:solidFill>
                <a:effectLst/>
                <a:uLnTx/>
                <a:uFillTx/>
                <a:latin typeface="+mj-lt"/>
                <a:ea typeface="+mn-ea"/>
                <a:cs typeface="Arial" pitchFamily="34" charset="0"/>
              </a:endParaRPr>
            </a:p>
          </p:txBody>
        </p:sp>
      </p:grpSp>
      <p:grpSp>
        <p:nvGrpSpPr>
          <p:cNvPr id="9" name="Group 6"/>
          <p:cNvGrpSpPr/>
          <p:nvPr userDrawn="1"/>
        </p:nvGrpSpPr>
        <p:grpSpPr>
          <a:xfrm>
            <a:off x="4829893" y="6422390"/>
            <a:ext cx="246214" cy="246214"/>
            <a:chOff x="4449611" y="6432288"/>
            <a:chExt cx="246214" cy="246214"/>
          </a:xfrm>
        </p:grpSpPr>
        <p:sp>
          <p:nvSpPr>
            <p:cNvPr id="10" name="Oval 7"/>
            <p:cNvSpPr/>
            <p:nvPr userDrawn="1"/>
          </p:nvSpPr>
          <p:spPr>
            <a:xfrm>
              <a:off x="4449611" y="6432288"/>
              <a:ext cx="246214" cy="24621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5"/>
            <p:cNvSpPr txBox="1">
              <a:spLocks/>
            </p:cNvSpPr>
            <p:nvPr/>
          </p:nvSpPr>
          <p:spPr>
            <a:xfrm>
              <a:off x="4504590" y="6493840"/>
              <a:ext cx="136255"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j-lt"/>
                  <a:ea typeface="+mn-ea"/>
                  <a:cs typeface="Arial" pitchFamily="34" charset="0"/>
                </a:rPr>
                <a:t> </a:t>
              </a:r>
              <a:fld id="{C6CC3D56-96BB-45E4-94D9-DF781FE65A81}" type="slidenum">
                <a:rPr kumimoji="0" lang="en-GB" sz="800" b="0" i="0" u="none" strike="noStrike" kern="1200" cap="none" spc="0" normalizeH="0" baseline="0" noProof="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chemeClr val="bg1"/>
                </a:solidFill>
                <a:effectLst/>
                <a:uLnTx/>
                <a:uFillTx/>
                <a:latin typeface="+mj-lt"/>
                <a:ea typeface="+mn-ea"/>
                <a:cs typeface="Arial" pitchFamily="34" charset="0"/>
              </a:endParaRPr>
            </a:p>
          </p:txBody>
        </p:sp>
      </p:gr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3390" y="1558028"/>
            <a:ext cx="3746500" cy="1212103"/>
          </a:xfrm>
          <a:prstGeom prst="rect">
            <a:avLst/>
          </a:prstGeom>
        </p:spPr>
      </p:pic>
    </p:spTree>
    <p:extLst>
      <p:ext uri="{BB962C8B-B14F-4D97-AF65-F5344CB8AC3E}">
        <p14:creationId xmlns:p14="http://schemas.microsoft.com/office/powerpoint/2010/main" val="1131391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ayout: 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4" y="1063625"/>
            <a:ext cx="9361486" cy="4883299"/>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1810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yout: Basic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56656" y="1063625"/>
            <a:ext cx="7776294" cy="48832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5"/>
          </p:nvPr>
        </p:nvSpPr>
        <p:spPr>
          <a:xfrm>
            <a:off x="271463" y="1063625"/>
            <a:ext cx="1444625" cy="4899025"/>
          </a:xfrm>
        </p:spPr>
        <p:txBody>
          <a:bodyPr/>
          <a:lstStyle>
            <a:lvl1pPr marL="177800" indent="-177800" algn="l">
              <a:buFont typeface="Wingdings" pitchFamily="2" charset="2"/>
              <a:buChar char="n"/>
              <a:defRPr sz="1000" i="1" baseline="0"/>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lvl="0"/>
            <a:r>
              <a:rPr lang="sv-SE"/>
              <a:t>Klicka här för att ändra format på bakgrundstexten</a:t>
            </a:r>
          </a:p>
        </p:txBody>
      </p:sp>
    </p:spTree>
    <p:extLst>
      <p:ext uri="{BB962C8B-B14F-4D97-AF65-F5344CB8AC3E}">
        <p14:creationId xmlns:p14="http://schemas.microsoft.com/office/powerpoint/2010/main" val="852664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you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063626"/>
            <a:ext cx="45432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91111" y="1063626"/>
            <a:ext cx="45432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42193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ayout: 2 Columns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1" y="1355725"/>
            <a:ext cx="4543200" cy="45911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91112" y="1355725"/>
            <a:ext cx="4541837" cy="45911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37605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ayou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063626"/>
            <a:ext cx="29304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3480561" y="1063626"/>
            <a:ext cx="29304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2"/>
          <p:cNvSpPr>
            <a:spLocks noGrp="1"/>
          </p:cNvSpPr>
          <p:nvPr>
            <p:ph idx="15" hasCustomPrompt="1"/>
          </p:nvPr>
        </p:nvSpPr>
        <p:spPr>
          <a:xfrm>
            <a:off x="6689659" y="1063626"/>
            <a:ext cx="29304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8172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ayout: 3 Columns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362074"/>
            <a:ext cx="2930400" cy="458484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3480561" y="1362074"/>
            <a:ext cx="2930400" cy="458484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2"/>
          <p:cNvSpPr>
            <a:spLocks noGrp="1"/>
          </p:cNvSpPr>
          <p:nvPr>
            <p:ph idx="15" hasCustomPrompt="1"/>
          </p:nvPr>
        </p:nvSpPr>
        <p:spPr>
          <a:xfrm>
            <a:off x="6689659" y="1362074"/>
            <a:ext cx="2930400" cy="458484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9985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ayout: 2 Column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78513" y="1050924"/>
            <a:ext cx="37296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extLst>
      <p:ext uri="{BB962C8B-B14F-4D97-AF65-F5344CB8AC3E}">
        <p14:creationId xmlns:p14="http://schemas.microsoft.com/office/powerpoint/2010/main" val="870056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Layout: 2 Columns + Sidebar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41438"/>
            <a:ext cx="3729600" cy="460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78513" y="1341438"/>
            <a:ext cx="3729600" cy="460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a:lstStyle>
            <a:lvl1pPr marL="177800" indent="-177800" algn="l">
              <a:buFont typeface="Wingdings" pitchFamily="2" charset="2"/>
              <a:buChar char="n"/>
              <a:defRPr sz="1000" i="1" baseline="0"/>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lvl="0"/>
            <a:r>
              <a:rPr lang="sv-SE"/>
              <a:t>Klicka här för att ändra format på bakgrundstexten</a:t>
            </a:r>
          </a:p>
        </p:txBody>
      </p:sp>
    </p:spTree>
    <p:extLst>
      <p:ext uri="{BB962C8B-B14F-4D97-AF65-F5344CB8AC3E}">
        <p14:creationId xmlns:p14="http://schemas.microsoft.com/office/powerpoint/2010/main" val="1175990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you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063626"/>
            <a:ext cx="45432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91111" y="1063626"/>
            <a:ext cx="45432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yout: 3 Column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4524486"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
        <p:nvSpPr>
          <p:cNvPr id="6" name="Content Placeholder 2"/>
          <p:cNvSpPr>
            <a:spLocks noGrp="1"/>
          </p:cNvSpPr>
          <p:nvPr>
            <p:ph idx="17" hasCustomPrompt="1"/>
          </p:nvPr>
        </p:nvSpPr>
        <p:spPr>
          <a:xfrm>
            <a:off x="7185248"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17233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yout: 3 Columns + Sidebar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4524486"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
        <p:nvSpPr>
          <p:cNvPr id="6" name="Content Placeholder 2"/>
          <p:cNvSpPr>
            <a:spLocks noGrp="1"/>
          </p:cNvSpPr>
          <p:nvPr>
            <p:ph idx="17" hasCustomPrompt="1"/>
          </p:nvPr>
        </p:nvSpPr>
        <p:spPr>
          <a:xfrm>
            <a:off x="7185248"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94902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ayout: 4 Quart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58763" y="1050924"/>
            <a:ext cx="4543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89750" y="1050924"/>
            <a:ext cx="4543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258763" y="3570924"/>
            <a:ext cx="4543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5089750" y="3570924"/>
            <a:ext cx="4543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75118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ayout: 4 Quarters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341438"/>
            <a:ext cx="45432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91113" y="1341438"/>
            <a:ext cx="45432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271463" y="3861438"/>
            <a:ext cx="45432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5091113" y="3861438"/>
            <a:ext cx="45432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8737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ayout: 4 Quarter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51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51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extLst>
      <p:ext uri="{BB962C8B-B14F-4D97-AF65-F5344CB8AC3E}">
        <p14:creationId xmlns:p14="http://schemas.microsoft.com/office/powerpoint/2010/main" val="3857457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Layout: 4 Quarters + Sidebar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4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5125" y="134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86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5125" y="386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extLst>
      <p:ext uri="{BB962C8B-B14F-4D97-AF65-F5344CB8AC3E}">
        <p14:creationId xmlns:p14="http://schemas.microsoft.com/office/powerpoint/2010/main" val="1264317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ayout: 2 Row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2" y="1050924"/>
            <a:ext cx="9361487"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271462" y="3570924"/>
            <a:ext cx="9361487"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05616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Layout: 2 Rows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2" y="1362074"/>
            <a:ext cx="9361487"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271462" y="3882074"/>
            <a:ext cx="9361487"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28831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ayout: 2 Row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1863725" y="357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extLst>
      <p:ext uri="{BB962C8B-B14F-4D97-AF65-F5344CB8AC3E}">
        <p14:creationId xmlns:p14="http://schemas.microsoft.com/office/powerpoint/2010/main" val="9091303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Layout: 2 Rows + Sidebar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62074"/>
            <a:ext cx="7769225"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1863725" y="3882074"/>
            <a:ext cx="7769225"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extLst>
      <p:ext uri="{BB962C8B-B14F-4D97-AF65-F5344CB8AC3E}">
        <p14:creationId xmlns:p14="http://schemas.microsoft.com/office/powerpoint/2010/main" val="3425126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yout: 2 Columns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1" y="1355725"/>
            <a:ext cx="4543200" cy="45911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91112" y="1355725"/>
            <a:ext cx="4541837" cy="45911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Layout: 1 Column + 2 Quart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050924"/>
            <a:ext cx="4561200" cy="48990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071750" y="1053000"/>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5071506" y="357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01761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ayout: 2 Quarters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150" y="1050924"/>
            <a:ext cx="4561200" cy="237807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071750" y="1053000"/>
            <a:ext cx="4561200" cy="489695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270892" y="3570924"/>
            <a:ext cx="4561200" cy="23790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93313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ayout: 1 Row + 2 Quart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2" y="1050924"/>
            <a:ext cx="9361487"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271463" y="357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5071749" y="357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94438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2 Quarters + 1 Ro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4" y="105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71750" y="1050924"/>
            <a:ext cx="45612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271464" y="3570924"/>
            <a:ext cx="9361486"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7864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Layout: 1 Row + 2 Quarter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4300"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extLst>
      <p:ext uri="{BB962C8B-B14F-4D97-AF65-F5344CB8AC3E}">
        <p14:creationId xmlns:p14="http://schemas.microsoft.com/office/powerpoint/2010/main" val="486447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Layout: 2 Quarters + 1 Row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4300"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7"/>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extLst>
      <p:ext uri="{BB962C8B-B14F-4D97-AF65-F5344CB8AC3E}">
        <p14:creationId xmlns:p14="http://schemas.microsoft.com/office/powerpoint/2010/main" val="25684616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Layou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Tree>
    <p:extLst>
      <p:ext uri="{BB962C8B-B14F-4D97-AF65-F5344CB8AC3E}">
        <p14:creationId xmlns:p14="http://schemas.microsoft.com/office/powerpoint/2010/main" val="2853256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Layout: Title only with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Text Placeholder 5"/>
          <p:cNvSpPr>
            <a:spLocks noGrp="1"/>
          </p:cNvSpPr>
          <p:nvPr>
            <p:ph type="body" sz="quarter" idx="17"/>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sv-SE"/>
              <a:t>Klicka här för att ändra format på bakgrundstexten</a:t>
            </a:r>
          </a:p>
        </p:txBody>
      </p:sp>
    </p:spTree>
    <p:extLst>
      <p:ext uri="{BB962C8B-B14F-4D97-AF65-F5344CB8AC3E}">
        <p14:creationId xmlns:p14="http://schemas.microsoft.com/office/powerpoint/2010/main" val="3648803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Layou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9228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sidfot 2"/>
          <p:cNvSpPr>
            <a:spLocks noGrp="1"/>
          </p:cNvSpPr>
          <p:nvPr>
            <p:ph type="ftr" sz="quarter" idx="10"/>
          </p:nvPr>
        </p:nvSpPr>
        <p:spPr>
          <a:xfrm>
            <a:off x="3384550" y="6356350"/>
            <a:ext cx="3136900" cy="365125"/>
          </a:xfrm>
          <a:prstGeom prst="rect">
            <a:avLst/>
          </a:prstGeom>
        </p:spPr>
        <p:txBody>
          <a:bodyPr/>
          <a:lstStyle/>
          <a:p>
            <a:endParaRPr lang="sv-SE"/>
          </a:p>
        </p:txBody>
      </p:sp>
    </p:spTree>
    <p:extLst>
      <p:ext uri="{BB962C8B-B14F-4D97-AF65-F5344CB8AC3E}">
        <p14:creationId xmlns:p14="http://schemas.microsoft.com/office/powerpoint/2010/main" val="2297020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ayou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063626"/>
            <a:ext cx="29304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3480561" y="1063626"/>
            <a:ext cx="29304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2"/>
          <p:cNvSpPr>
            <a:spLocks noGrp="1"/>
          </p:cNvSpPr>
          <p:nvPr>
            <p:ph idx="15" hasCustomPrompt="1"/>
          </p:nvPr>
        </p:nvSpPr>
        <p:spPr>
          <a:xfrm>
            <a:off x="6689659" y="1063626"/>
            <a:ext cx="2930400" cy="48832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1.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1464" y="4233229"/>
            <a:ext cx="9361486" cy="292100"/>
          </a:xfrm>
        </p:spPr>
        <p:txBody>
          <a:bodyPr anchor="t" anchorCtr="0">
            <a:noAutofit/>
          </a:bodyPr>
          <a:lstStyle>
            <a:lvl1pPr algn="ctr" defTabSz="914400" rtl="0" eaLnBrk="1" fontAlgn="base" latinLnBrk="0" hangingPunct="1">
              <a:lnSpc>
                <a:spcPct val="90000"/>
              </a:lnSpc>
              <a:spcBef>
                <a:spcPct val="0"/>
              </a:spcBef>
              <a:spcAft>
                <a:spcPct val="0"/>
              </a:spcAft>
              <a:buNone/>
              <a:defRPr lang="en-GB" sz="1400" b="0" i="1" u="none" kern="1200" cap="all" baseline="0" noProof="0" dirty="0" smtClean="0">
                <a:solidFill>
                  <a:schemeClr val="tx1"/>
                </a:solidFill>
                <a:latin typeface="+mj-lt"/>
                <a:ea typeface="+mj-ea"/>
                <a:cs typeface="Arial" pitchFamily="34" charset="0"/>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271464" y="5266528"/>
            <a:ext cx="9361486" cy="324000"/>
          </a:xfrm>
        </p:spPr>
        <p:txBody>
          <a:bodyPr>
            <a:noAutofit/>
          </a:bodyPr>
          <a:lstStyle>
            <a:lvl1pPr marL="0" indent="0" algn="ctr" defTabSz="914400" rtl="0" eaLnBrk="1" latinLnBrk="0" hangingPunct="1">
              <a:spcBef>
                <a:spcPts val="900"/>
              </a:spcBef>
              <a:buClr>
                <a:schemeClr val="tx2"/>
              </a:buClr>
              <a:buSzPct val="90000"/>
              <a:buFont typeface="Wingdings" pitchFamily="2" charset="2"/>
              <a:buNone/>
              <a:defRPr lang="en-GB" sz="1200" b="0" i="1" kern="1200" cap="none" baseline="0" dirty="0" smtClean="0">
                <a:solidFill>
                  <a:schemeClr val="tx1"/>
                </a:solidFill>
                <a:latin typeface="+mj-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endParaRPr lang="en-GB" dirty="0"/>
          </a:p>
        </p:txBody>
      </p:sp>
      <p:pic>
        <p:nvPicPr>
          <p:cNvPr id="4" name="Bildobjekt 3" descr="csm_colour[1].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5320" y="1854200"/>
            <a:ext cx="6045200" cy="1676400"/>
          </a:xfrm>
          <a:prstGeom prst="rect">
            <a:avLst/>
          </a:prstGeom>
        </p:spPr>
      </p:pic>
    </p:spTree>
    <p:extLst>
      <p:ext uri="{BB962C8B-B14F-4D97-AF65-F5344CB8AC3E}">
        <p14:creationId xmlns:p14="http://schemas.microsoft.com/office/powerpoint/2010/main" val="1557577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3. Table of Contents">
    <p:spTree>
      <p:nvGrpSpPr>
        <p:cNvPr id="1" name=""/>
        <p:cNvGrpSpPr/>
        <p:nvPr/>
      </p:nvGrpSpPr>
      <p:grpSpPr>
        <a:xfrm>
          <a:off x="0" y="0"/>
          <a:ext cx="0" cy="0"/>
          <a:chOff x="0" y="0"/>
          <a:chExt cx="0" cy="0"/>
        </a:xfrm>
      </p:grpSpPr>
      <p:sp>
        <p:nvSpPr>
          <p:cNvPr id="16" name="Rectangle 15"/>
          <p:cNvSpPr/>
          <p:nvPr userDrawn="1"/>
        </p:nvSpPr>
        <p:spPr>
          <a:xfrm>
            <a:off x="271463" y="6468553"/>
            <a:ext cx="1678665" cy="153888"/>
          </a:xfrm>
          <a:prstGeom prst="rect">
            <a:avLst/>
          </a:prstGeom>
        </p:spPr>
        <p:txBody>
          <a:bodyPr wrap="none" lIns="0" tIns="0" rIns="0" bIns="0" anchor="ctr" anchorCtr="0">
            <a:spAutoFit/>
          </a:bodyPr>
          <a:lstStyle/>
          <a:p>
            <a:r>
              <a:rPr lang="en-US" sz="1000" kern="0" spc="130" dirty="0"/>
              <a:t>Commercial</a:t>
            </a:r>
            <a:r>
              <a:rPr lang="en-US" sz="1000" kern="0" spc="130" baseline="0" dirty="0"/>
              <a:t> Sports Media</a:t>
            </a:r>
            <a:endParaRPr lang="en-US" sz="1000" kern="0" spc="130" dirty="0"/>
          </a:p>
        </p:txBody>
      </p:sp>
      <p:cxnSp>
        <p:nvCxnSpPr>
          <p:cNvPr id="18" name="Straight Connector 17"/>
          <p:cNvCxnSpPr/>
          <p:nvPr userDrawn="1"/>
        </p:nvCxnSpPr>
        <p:spPr>
          <a:xfrm>
            <a:off x="271463" y="6324341"/>
            <a:ext cx="9361487" cy="17011"/>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itle Placeholder 1"/>
          <p:cNvSpPr>
            <a:spLocks noGrp="1"/>
          </p:cNvSpPr>
          <p:nvPr>
            <p:ph type="title"/>
          </p:nvPr>
        </p:nvSpPr>
        <p:spPr>
          <a:xfrm>
            <a:off x="271462" y="260349"/>
            <a:ext cx="9361487" cy="288000"/>
          </a:xfrm>
          <a:prstGeom prst="rect">
            <a:avLst/>
          </a:prstGeom>
        </p:spPr>
        <p:txBody>
          <a:bodyPr vert="horz" lIns="0" tIns="0" rIns="0" bIns="0" rtlCol="0" anchor="b">
            <a:noAutofit/>
          </a:bodyPr>
          <a:lstStyle/>
          <a:p>
            <a:r>
              <a:rPr lang="en-US" dirty="0"/>
              <a:t>A4 Print Template - CLICK TO ADD TITLE</a:t>
            </a:r>
            <a:endParaRPr lang="en-GB" dirty="0"/>
          </a:p>
        </p:txBody>
      </p:sp>
      <p:sp>
        <p:nvSpPr>
          <p:cNvPr id="9" name="Content Placeholder 2"/>
          <p:cNvSpPr>
            <a:spLocks noGrp="1"/>
          </p:cNvSpPr>
          <p:nvPr>
            <p:ph idx="1" hasCustomPrompt="1"/>
          </p:nvPr>
        </p:nvSpPr>
        <p:spPr>
          <a:xfrm>
            <a:off x="1860550" y="1063625"/>
            <a:ext cx="6184901" cy="4883299"/>
          </a:xfrm>
        </p:spPr>
        <p:txBody>
          <a:bodyPr/>
          <a:lstStyle>
            <a:lvl1pPr marL="266700" indent="-266700">
              <a:spcBef>
                <a:spcPts val="1200"/>
              </a:spcBef>
              <a:defRPr sz="1400" baseline="0"/>
            </a:lvl1pPr>
            <a:lvl2pPr marL="542925" indent="-276225">
              <a:spcBef>
                <a:spcPts val="1200"/>
              </a:spcBef>
              <a:defRPr sz="1400"/>
            </a:lvl2pPr>
            <a:lvl3pPr marL="809625" indent="-266700">
              <a:spcBef>
                <a:spcPts val="1200"/>
              </a:spcBef>
              <a:defRPr sz="1400"/>
            </a:lvl3pPr>
            <a:lvl4pPr marL="1076325" indent="-266700">
              <a:spcBef>
                <a:spcPts val="1200"/>
              </a:spcBef>
              <a:defRPr sz="1400"/>
            </a:lvl4pPr>
            <a:lvl5pPr marL="1343025" indent="-266700">
              <a:spcBef>
                <a:spcPts val="1200"/>
              </a:spcBef>
              <a:tabLs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Bildobjekt 2" descr="csm_colour[1].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9428" y="6456680"/>
            <a:ext cx="1044171" cy="289560"/>
          </a:xfrm>
          <a:prstGeom prst="rect">
            <a:avLst/>
          </a:prstGeom>
        </p:spPr>
      </p:pic>
    </p:spTree>
    <p:extLst>
      <p:ext uri="{BB962C8B-B14F-4D97-AF65-F5344CB8AC3E}">
        <p14:creationId xmlns:p14="http://schemas.microsoft.com/office/powerpoint/2010/main" val="1216442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Layout: Basic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56656" y="1063625"/>
            <a:ext cx="7776294" cy="48832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5"/>
          <p:cNvSpPr>
            <a:spLocks noGrp="1"/>
          </p:cNvSpPr>
          <p:nvPr>
            <p:ph type="body" sz="quarter" idx="15"/>
          </p:nvPr>
        </p:nvSpPr>
        <p:spPr>
          <a:xfrm>
            <a:off x="271463" y="1063625"/>
            <a:ext cx="1444625" cy="4899025"/>
          </a:xfrm>
        </p:spPr>
        <p:txBody>
          <a:bodyPr/>
          <a:lstStyle>
            <a:lvl1pPr marL="177800" indent="-177800" algn="l">
              <a:buFont typeface="Wingdings" pitchFamily="2" charset="2"/>
              <a:buChar char="n"/>
              <a:defRPr sz="1000" i="1" baseline="0"/>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lvl="0"/>
            <a:r>
              <a:rPr lang="en-US" dirty="0"/>
              <a:t>Click to edit Master text styles</a:t>
            </a:r>
          </a:p>
        </p:txBody>
      </p:sp>
    </p:spTree>
    <p:extLst>
      <p:ext uri="{BB962C8B-B14F-4D97-AF65-F5344CB8AC3E}">
        <p14:creationId xmlns:p14="http://schemas.microsoft.com/office/powerpoint/2010/main" val="3529824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ayout: 2 Columns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1" y="1355725"/>
            <a:ext cx="4543200" cy="45911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5091112" y="1355725"/>
            <a:ext cx="4541837" cy="459119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52545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Layout: 2 Column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78513" y="1050924"/>
            <a:ext cx="37296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extLst>
      <p:ext uri="{BB962C8B-B14F-4D97-AF65-F5344CB8AC3E}">
        <p14:creationId xmlns:p14="http://schemas.microsoft.com/office/powerpoint/2010/main" val="39184643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Layout: 2 Columns + Sidebar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41438"/>
            <a:ext cx="3729600" cy="460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78513" y="1341438"/>
            <a:ext cx="3729600" cy="460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a:lstStyle>
            <a:lvl1pPr marL="177800" indent="-177800" algn="l">
              <a:buFont typeface="Wingdings" pitchFamily="2" charset="2"/>
              <a:buChar char="n"/>
              <a:defRPr sz="1000" i="1" baseline="0"/>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lvl="0"/>
            <a:r>
              <a:rPr lang="en-US" dirty="0"/>
              <a:t>Click to edit Master text styles</a:t>
            </a:r>
          </a:p>
        </p:txBody>
      </p:sp>
    </p:spTree>
    <p:extLst>
      <p:ext uri="{BB962C8B-B14F-4D97-AF65-F5344CB8AC3E}">
        <p14:creationId xmlns:p14="http://schemas.microsoft.com/office/powerpoint/2010/main" val="40218362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yout: 3 Column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4524486"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
        <p:nvSpPr>
          <p:cNvPr id="6" name="Content Placeholder 2"/>
          <p:cNvSpPr>
            <a:spLocks noGrp="1"/>
          </p:cNvSpPr>
          <p:nvPr>
            <p:ph idx="17" hasCustomPrompt="1"/>
          </p:nvPr>
        </p:nvSpPr>
        <p:spPr>
          <a:xfrm>
            <a:off x="7185248" y="1050924"/>
            <a:ext cx="2430000" cy="489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227113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Layout: 3 Columns + Sidebar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4524486"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
        <p:nvSpPr>
          <p:cNvPr id="6" name="Content Placeholder 2"/>
          <p:cNvSpPr>
            <a:spLocks noGrp="1"/>
          </p:cNvSpPr>
          <p:nvPr>
            <p:ph idx="17" hasCustomPrompt="1"/>
          </p:nvPr>
        </p:nvSpPr>
        <p:spPr>
          <a:xfrm>
            <a:off x="7185248" y="1362074"/>
            <a:ext cx="2430000" cy="458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484441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Layout: 4 Quarter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51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51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extLst>
      <p:ext uri="{BB962C8B-B14F-4D97-AF65-F5344CB8AC3E}">
        <p14:creationId xmlns:p14="http://schemas.microsoft.com/office/powerpoint/2010/main" val="3490988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ayout: 4 Quarters + Sidebar &amp;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4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5125" y="134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86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5125" y="3861438"/>
            <a:ext cx="3729600" cy="20854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extLst>
      <p:ext uri="{BB962C8B-B14F-4D97-AF65-F5344CB8AC3E}">
        <p14:creationId xmlns:p14="http://schemas.microsoft.com/office/powerpoint/2010/main" val="3278778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yout: 3 Columns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271463" y="1362074"/>
            <a:ext cx="2930400" cy="458484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4" hasCustomPrompt="1"/>
          </p:nvPr>
        </p:nvSpPr>
        <p:spPr>
          <a:xfrm>
            <a:off x="3480561" y="1362074"/>
            <a:ext cx="2930400" cy="458484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2"/>
          <p:cNvSpPr>
            <a:spLocks noGrp="1"/>
          </p:cNvSpPr>
          <p:nvPr>
            <p:ph idx="15" hasCustomPrompt="1"/>
          </p:nvPr>
        </p:nvSpPr>
        <p:spPr>
          <a:xfrm>
            <a:off x="6689659" y="1362074"/>
            <a:ext cx="2930400" cy="458484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Layout: 2 Row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1863725" y="357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extLst>
      <p:ext uri="{BB962C8B-B14F-4D97-AF65-F5344CB8AC3E}">
        <p14:creationId xmlns:p14="http://schemas.microsoft.com/office/powerpoint/2010/main" val="35407863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Layout: 2 Rows + Sidebar with heading spa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362074"/>
            <a:ext cx="7769225"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1863725" y="3882074"/>
            <a:ext cx="7769225" cy="206484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5"/>
          <p:cNvSpPr>
            <a:spLocks noGrp="1"/>
          </p:cNvSpPr>
          <p:nvPr>
            <p:ph type="body" sz="quarter" idx="16"/>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extLst>
      <p:ext uri="{BB962C8B-B14F-4D97-AF65-F5344CB8AC3E}">
        <p14:creationId xmlns:p14="http://schemas.microsoft.com/office/powerpoint/2010/main" val="22995333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Layout: 1 Row + 2 Quarters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7" hasCustomPrompt="1"/>
          </p:nvPr>
        </p:nvSpPr>
        <p:spPr>
          <a:xfrm>
            <a:off x="5884300" y="357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extLst>
      <p:ext uri="{BB962C8B-B14F-4D97-AF65-F5344CB8AC3E}">
        <p14:creationId xmlns:p14="http://schemas.microsoft.com/office/powerpoint/2010/main" val="984172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Layout: 2 Quarters + 1 Row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Content Placeholder 2"/>
          <p:cNvSpPr>
            <a:spLocks noGrp="1"/>
          </p:cNvSpPr>
          <p:nvPr>
            <p:ph idx="1" hasCustomPrompt="1"/>
          </p:nvPr>
        </p:nvSpPr>
        <p:spPr>
          <a:xfrm>
            <a:off x="1863725"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5" hasCustomPrompt="1"/>
          </p:nvPr>
        </p:nvSpPr>
        <p:spPr>
          <a:xfrm>
            <a:off x="5884300" y="1050924"/>
            <a:ext cx="3729600"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6" hasCustomPrompt="1"/>
          </p:nvPr>
        </p:nvSpPr>
        <p:spPr>
          <a:xfrm>
            <a:off x="1863725" y="3570924"/>
            <a:ext cx="7769225" cy="23760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7"/>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extLst>
      <p:ext uri="{BB962C8B-B14F-4D97-AF65-F5344CB8AC3E}">
        <p14:creationId xmlns:p14="http://schemas.microsoft.com/office/powerpoint/2010/main" val="36931313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Layout: Title only with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A4 Print Template - CLICK TO ADD TITLE</a:t>
            </a:r>
            <a:endParaRPr lang="en-GB" dirty="0"/>
          </a:p>
        </p:txBody>
      </p:sp>
      <p:sp>
        <p:nvSpPr>
          <p:cNvPr id="3" name="Text Placeholder 5"/>
          <p:cNvSpPr>
            <a:spLocks noGrp="1"/>
          </p:cNvSpPr>
          <p:nvPr>
            <p:ph type="body" sz="quarter" idx="17"/>
          </p:nvPr>
        </p:nvSpPr>
        <p:spPr>
          <a:xfrm>
            <a:off x="271463" y="1063625"/>
            <a:ext cx="1444625" cy="4899025"/>
          </a:xfrm>
        </p:spPr>
        <p:txBody>
          <a:bodyPr vert="horz" lIns="0" tIns="0" rIns="0" bIns="0" rtlCol="0">
            <a:noAutofit/>
          </a:bodyPr>
          <a:lstStyle>
            <a:lvl1pPr marL="0" indent="0" algn="l">
              <a:buFontTx/>
              <a:buNone/>
              <a:defRPr lang="en-US" sz="1000" b="0" i="1" kern="1200" baseline="0" dirty="0" smtClean="0">
                <a:solidFill>
                  <a:schemeClr val="tx1"/>
                </a:solidFill>
                <a:latin typeface="+mn-lt"/>
                <a:ea typeface="+mn-ea"/>
                <a:cs typeface="Arial" pitchFamily="34" charset="0"/>
              </a:defRPr>
            </a:lvl1pPr>
            <a:lvl2pPr marL="0" indent="0" algn="r">
              <a:buFontTx/>
              <a:buNone/>
              <a:defRPr i="1"/>
            </a:lvl2pPr>
            <a:lvl3pPr marL="0" indent="0" algn="r">
              <a:buFontTx/>
              <a:buNone/>
              <a:defRPr i="1"/>
            </a:lvl3pPr>
            <a:lvl4pPr marL="0" indent="0" algn="r">
              <a:buFontTx/>
              <a:buNone/>
              <a:defRPr i="1"/>
            </a:lvl4pPr>
            <a:lvl5pPr marL="0" indent="0" algn="r">
              <a:buFontTx/>
              <a:buNone/>
              <a:defRPr i="1"/>
            </a:lvl5pPr>
          </a:lstStyle>
          <a:p>
            <a:pPr marL="177800" lvl="0" indent="-177800" algn="l" defTabSz="914400" rtl="0" eaLnBrk="1" latinLnBrk="0" hangingPunct="1">
              <a:spcBef>
                <a:spcPts val="600"/>
              </a:spcBef>
              <a:buClr>
                <a:schemeClr val="accent1">
                  <a:lumMod val="60000"/>
                  <a:lumOff val="40000"/>
                </a:schemeClr>
              </a:buClr>
              <a:buSzPct val="90000"/>
              <a:buFont typeface="Wingdings" pitchFamily="2" charset="2"/>
              <a:buChar char="n"/>
            </a:pPr>
            <a:r>
              <a:rPr lang="en-US" dirty="0"/>
              <a:t>Click to edit Master text styles</a:t>
            </a:r>
          </a:p>
        </p:txBody>
      </p:sp>
    </p:spTree>
    <p:extLst>
      <p:ext uri="{BB962C8B-B14F-4D97-AF65-F5344CB8AC3E}">
        <p14:creationId xmlns:p14="http://schemas.microsoft.com/office/powerpoint/2010/main" val="20357572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theme" Target="../theme/theme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1462" y="260349"/>
            <a:ext cx="9361487" cy="288000"/>
          </a:xfrm>
          <a:prstGeom prst="rect">
            <a:avLst/>
          </a:prstGeom>
        </p:spPr>
        <p:txBody>
          <a:bodyPr vert="horz" lIns="0" tIns="0" rIns="0" bIns="0" rtlCol="0" anchor="b">
            <a:noAutofit/>
          </a:bodyPr>
          <a:lstStyle/>
          <a:p>
            <a:r>
              <a:rPr lang="en-US" dirty="0"/>
              <a:t>A4 Print Template - CLICK TO ADD TITLE</a:t>
            </a:r>
            <a:endParaRPr lang="en-GB" dirty="0"/>
          </a:p>
        </p:txBody>
      </p:sp>
      <p:sp>
        <p:nvSpPr>
          <p:cNvPr id="3" name="Text Placeholder 2"/>
          <p:cNvSpPr>
            <a:spLocks noGrp="1"/>
          </p:cNvSpPr>
          <p:nvPr>
            <p:ph type="body" idx="1"/>
          </p:nvPr>
        </p:nvSpPr>
        <p:spPr>
          <a:xfrm>
            <a:off x="271464" y="1063625"/>
            <a:ext cx="9361486" cy="4883299"/>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6" name="Straight Connector 15"/>
          <p:cNvCxnSpPr/>
          <p:nvPr/>
        </p:nvCxnSpPr>
        <p:spPr>
          <a:xfrm>
            <a:off x="271463" y="6324341"/>
            <a:ext cx="9361487" cy="17011"/>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15"/>
          <p:cNvCxnSpPr/>
          <p:nvPr userDrawn="1"/>
        </p:nvCxnSpPr>
        <p:spPr>
          <a:xfrm>
            <a:off x="271463" y="6324341"/>
            <a:ext cx="9361487" cy="17011"/>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3" name="Bildobjekt 12" descr="csm_colour[1].pdf">
            <a:extLst>
              <a:ext uri="{FF2B5EF4-FFF2-40B4-BE49-F238E27FC236}">
                <a16:creationId xmlns:a16="http://schemas.microsoft.com/office/drawing/2014/main" id="{F79907AF-974B-452A-A493-38C6E5C8C0DB}"/>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271463" y="6464023"/>
            <a:ext cx="988438" cy="274105"/>
          </a:xfrm>
          <a:prstGeom prst="rect">
            <a:avLst/>
          </a:prstGeom>
        </p:spPr>
      </p:pic>
    </p:spTree>
  </p:cSld>
  <p:clrMap bg1="lt1" tx1="dk1" bg2="lt2" tx2="dk2" accent1="accent1" accent2="accent2" accent3="accent3" accent4="accent4" accent5="accent5" accent6="accent6" hlink="hlink" folHlink="folHlink"/>
  <p:sldLayoutIdLst>
    <p:sldLayoutId id="2147483863" r:id="rId1"/>
    <p:sldLayoutId id="2147483864"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 id="2147483829" r:id="rId32"/>
    <p:sldLayoutId id="2147483831" r:id="rId33"/>
    <p:sldLayoutId id="2147483835" r:id="rId34"/>
    <p:sldLayoutId id="2147483848" r:id="rId35"/>
    <p:sldLayoutId id="2147483837" r:id="rId36"/>
    <p:sldLayoutId id="2147483851" r:id="rId37"/>
    <p:sldLayoutId id="2147483859" r:id="rId38"/>
    <p:sldLayoutId id="2147483860" r:id="rId39"/>
    <p:sldLayoutId id="2147483839" r:id="rId40"/>
    <p:sldLayoutId id="2147483850" r:id="rId41"/>
    <p:sldLayoutId id="2147483841" r:id="rId42"/>
    <p:sldLayoutId id="2147483856" r:id="rId43"/>
    <p:sldLayoutId id="2147483844" r:id="rId44"/>
    <p:sldLayoutId id="2147483845" r:id="rId45"/>
    <p:sldLayoutId id="2147483854" r:id="rId46"/>
    <p:sldLayoutId id="2147483895" r:id="rId47"/>
    <p:sldLayoutId id="2147483899" r:id="rId48"/>
  </p:sldLayoutIdLst>
  <p:hf hdr="0" ftr="0"/>
  <p:txStyles>
    <p:title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p:titleStyle>
    <p:bodyStyle>
      <a:lvl1pPr marL="182563" indent="-182563" algn="l" defTabSz="914400" rtl="0" eaLnBrk="1" latinLnBrk="0" hangingPunct="1">
        <a:spcBef>
          <a:spcPts val="600"/>
        </a:spcBef>
        <a:buClr>
          <a:schemeClr val="accent3"/>
        </a:buClr>
        <a:buSzPct val="90000"/>
        <a:buFont typeface="Wingdings" pitchFamily="2" charset="2"/>
        <a:buChar char="n"/>
        <a:defRPr sz="1100" b="0" kern="1200">
          <a:solidFill>
            <a:schemeClr val="tx1"/>
          </a:solidFill>
          <a:latin typeface="+mn-lt"/>
          <a:ea typeface="+mn-ea"/>
          <a:cs typeface="Arial" pitchFamily="34" charset="0"/>
        </a:defRPr>
      </a:lvl1pPr>
      <a:lvl2pPr marL="357188" indent="-174625" algn="l" defTabSz="914400" rtl="0" eaLnBrk="1" latinLnBrk="0" hangingPunct="1">
        <a:spcBef>
          <a:spcPts val="600"/>
        </a:spcBef>
        <a:buClr>
          <a:schemeClr val="accent3"/>
        </a:buClr>
        <a:buFont typeface="Arial" pitchFamily="34" charset="0"/>
        <a:buChar char="–"/>
        <a:defRPr sz="1100" b="0" kern="1200">
          <a:solidFill>
            <a:schemeClr val="tx1"/>
          </a:solidFill>
          <a:latin typeface="+mn-lt"/>
          <a:ea typeface="+mn-ea"/>
          <a:cs typeface="Arial" pitchFamily="34" charset="0"/>
        </a:defRPr>
      </a:lvl2pPr>
      <a:lvl3pPr marL="539750" indent="-182563" algn="l" defTabSz="914400" rtl="0" eaLnBrk="1" latinLnBrk="0" hangingPunct="1">
        <a:spcBef>
          <a:spcPts val="600"/>
        </a:spcBef>
        <a:buClr>
          <a:schemeClr val="accent3"/>
        </a:buClr>
        <a:buFont typeface="Garamond" pitchFamily="18" charset="0"/>
        <a:buChar char="●"/>
        <a:defRPr sz="1100" b="0" kern="1200">
          <a:solidFill>
            <a:schemeClr val="tx1"/>
          </a:solidFill>
          <a:latin typeface="+mn-lt"/>
          <a:ea typeface="+mn-ea"/>
          <a:cs typeface="Arial" pitchFamily="34" charset="0"/>
        </a:defRPr>
      </a:lvl3pPr>
      <a:lvl4pPr marL="712788" indent="-173038" algn="l" defTabSz="914400" rtl="0" eaLnBrk="1" latinLnBrk="0" hangingPunct="1">
        <a:spcBef>
          <a:spcPts val="600"/>
        </a:spcBef>
        <a:buClr>
          <a:schemeClr val="accent3"/>
        </a:buClr>
        <a:buFont typeface="Webdings" pitchFamily="18" charset="2"/>
        <a:buChar char="4"/>
        <a:defRPr sz="1100" b="0" kern="1200">
          <a:solidFill>
            <a:schemeClr val="tx1"/>
          </a:solidFill>
          <a:latin typeface="+mn-lt"/>
          <a:ea typeface="+mn-ea"/>
          <a:cs typeface="Arial" pitchFamily="34" charset="0"/>
        </a:defRPr>
      </a:lvl4pPr>
      <a:lvl5pPr marL="895350" indent="-182563" algn="l" defTabSz="914400" rtl="0" eaLnBrk="1" latinLnBrk="0" hangingPunct="1">
        <a:spcBef>
          <a:spcPts val="600"/>
        </a:spcBef>
        <a:buClr>
          <a:schemeClr val="accent3"/>
        </a:buClr>
        <a:buFont typeface="Wingdings" pitchFamily="2" charset="2"/>
        <a:buChar char="w"/>
        <a:defRPr sz="11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33" userDrawn="1">
          <p15:clr>
            <a:srgbClr val="F26B43"/>
          </p15:clr>
        </p15:guide>
        <p15:guide id="2" pos="3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1462" y="260349"/>
            <a:ext cx="9361487" cy="288000"/>
          </a:xfrm>
          <a:prstGeom prst="rect">
            <a:avLst/>
          </a:prstGeom>
        </p:spPr>
        <p:txBody>
          <a:bodyPr vert="horz" lIns="0" tIns="0" rIns="0" bIns="0" rtlCol="0" anchor="b">
            <a:noAutofit/>
          </a:bodyPr>
          <a:lstStyle/>
          <a:p>
            <a:r>
              <a:rPr lang="en-US" dirty="0"/>
              <a:t>A4 Print Template - CLICK TO ADD TITLE</a:t>
            </a:r>
            <a:endParaRPr lang="en-GB" dirty="0"/>
          </a:p>
        </p:txBody>
      </p:sp>
      <p:sp>
        <p:nvSpPr>
          <p:cNvPr id="3" name="Text Placeholder 2"/>
          <p:cNvSpPr>
            <a:spLocks noGrp="1"/>
          </p:cNvSpPr>
          <p:nvPr>
            <p:ph type="body" idx="1"/>
          </p:nvPr>
        </p:nvSpPr>
        <p:spPr>
          <a:xfrm>
            <a:off x="271464" y="1063625"/>
            <a:ext cx="9361486" cy="4883299"/>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6" name="Straight Connector 15"/>
          <p:cNvCxnSpPr/>
          <p:nvPr/>
        </p:nvCxnSpPr>
        <p:spPr>
          <a:xfrm>
            <a:off x="271463" y="6324341"/>
            <a:ext cx="9361487" cy="17011"/>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15"/>
          <p:cNvCxnSpPr/>
          <p:nvPr userDrawn="1"/>
        </p:nvCxnSpPr>
        <p:spPr>
          <a:xfrm>
            <a:off x="271463" y="6324341"/>
            <a:ext cx="9361487" cy="17011"/>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4"/>
          </p:nvPr>
        </p:nvSpPr>
        <p:spPr>
          <a:xfrm>
            <a:off x="2890838"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97E35-5A82-4211-AC87-29962EB92DE2}" type="slidenum">
              <a:rPr lang="sv-SE" smtClean="0"/>
              <a:pPr/>
              <a:t>‹#›</a:t>
            </a:fld>
            <a:endParaRPr lang="sv-SE" dirty="0"/>
          </a:p>
        </p:txBody>
      </p:sp>
    </p:spTree>
    <p:extLst>
      <p:ext uri="{BB962C8B-B14F-4D97-AF65-F5344CB8AC3E}">
        <p14:creationId xmlns:p14="http://schemas.microsoft.com/office/powerpoint/2010/main" val="374159097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37" r:id="rId37"/>
    <p:sldLayoutId id="2147483938" r:id="rId38"/>
    <p:sldLayoutId id="2147483939" r:id="rId39"/>
    <p:sldLayoutId id="2147483940" r:id="rId40"/>
    <p:sldLayoutId id="2147483941" r:id="rId41"/>
    <p:sldLayoutId id="2147483942" r:id="rId42"/>
    <p:sldLayoutId id="2147483943" r:id="rId43"/>
    <p:sldLayoutId id="2147483944" r:id="rId44"/>
    <p:sldLayoutId id="2147483945" r:id="rId45"/>
    <p:sldLayoutId id="2147483946" r:id="rId46"/>
  </p:sldLayoutIdLst>
  <p:hf hdr="0" ftr="0"/>
  <p:txStyles>
    <p:title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p:titleStyle>
    <p:bodyStyle>
      <a:lvl1pPr marL="182563" indent="-182563" algn="l" defTabSz="914400" rtl="0" eaLnBrk="1" latinLnBrk="0" hangingPunct="1">
        <a:spcBef>
          <a:spcPts val="600"/>
        </a:spcBef>
        <a:buClr>
          <a:schemeClr val="accent3"/>
        </a:buClr>
        <a:buSzPct val="90000"/>
        <a:buFont typeface="Wingdings" pitchFamily="2" charset="2"/>
        <a:buChar char="n"/>
        <a:defRPr sz="1100" b="0" kern="1200">
          <a:solidFill>
            <a:schemeClr val="tx1"/>
          </a:solidFill>
          <a:latin typeface="+mn-lt"/>
          <a:ea typeface="+mn-ea"/>
          <a:cs typeface="Arial" pitchFamily="34" charset="0"/>
        </a:defRPr>
      </a:lvl1pPr>
      <a:lvl2pPr marL="357188" indent="-174625" algn="l" defTabSz="914400" rtl="0" eaLnBrk="1" latinLnBrk="0" hangingPunct="1">
        <a:spcBef>
          <a:spcPts val="600"/>
        </a:spcBef>
        <a:buClr>
          <a:schemeClr val="accent3"/>
        </a:buClr>
        <a:buFont typeface="Arial" pitchFamily="34" charset="0"/>
        <a:buChar char="–"/>
        <a:defRPr sz="1100" b="0" kern="1200">
          <a:solidFill>
            <a:schemeClr val="tx1"/>
          </a:solidFill>
          <a:latin typeface="+mn-lt"/>
          <a:ea typeface="+mn-ea"/>
          <a:cs typeface="Arial" pitchFamily="34" charset="0"/>
        </a:defRPr>
      </a:lvl2pPr>
      <a:lvl3pPr marL="539750" indent="-182563" algn="l" defTabSz="914400" rtl="0" eaLnBrk="1" latinLnBrk="0" hangingPunct="1">
        <a:spcBef>
          <a:spcPts val="600"/>
        </a:spcBef>
        <a:buClr>
          <a:schemeClr val="accent3"/>
        </a:buClr>
        <a:buFont typeface="Garamond" pitchFamily="18" charset="0"/>
        <a:buChar char="●"/>
        <a:defRPr sz="1100" b="0" kern="1200">
          <a:solidFill>
            <a:schemeClr val="tx1"/>
          </a:solidFill>
          <a:latin typeface="+mn-lt"/>
          <a:ea typeface="+mn-ea"/>
          <a:cs typeface="Arial" pitchFamily="34" charset="0"/>
        </a:defRPr>
      </a:lvl3pPr>
      <a:lvl4pPr marL="712788" indent="-173038" algn="l" defTabSz="914400" rtl="0" eaLnBrk="1" latinLnBrk="0" hangingPunct="1">
        <a:spcBef>
          <a:spcPts val="600"/>
        </a:spcBef>
        <a:buClr>
          <a:schemeClr val="accent3"/>
        </a:buClr>
        <a:buFont typeface="Webdings" pitchFamily="18" charset="2"/>
        <a:buChar char="4"/>
        <a:defRPr sz="1100" b="0" kern="1200">
          <a:solidFill>
            <a:schemeClr val="tx1"/>
          </a:solidFill>
          <a:latin typeface="+mn-lt"/>
          <a:ea typeface="+mn-ea"/>
          <a:cs typeface="Arial" pitchFamily="34" charset="0"/>
        </a:defRPr>
      </a:lvl4pPr>
      <a:lvl5pPr marL="895350" indent="-182563" algn="l" defTabSz="914400" rtl="0" eaLnBrk="1" latinLnBrk="0" hangingPunct="1">
        <a:spcBef>
          <a:spcPts val="600"/>
        </a:spcBef>
        <a:buClr>
          <a:schemeClr val="accent3"/>
        </a:buClr>
        <a:buFont typeface="Wingdings" pitchFamily="2" charset="2"/>
        <a:buChar char="w"/>
        <a:defRPr sz="11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33">
          <p15:clr>
            <a:srgbClr val="F26B43"/>
          </p15:clr>
        </p15:guide>
        <p15:guide id="2" pos="31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38.png"/><Relationship Id="rId39" Type="http://schemas.openxmlformats.org/officeDocument/2006/relationships/image" Target="../media/image107.png"/><Relationship Id="rId3" Type="http://schemas.openxmlformats.org/officeDocument/2006/relationships/image" Target="../media/image77.jpeg"/><Relationship Id="rId21" Type="http://schemas.openxmlformats.org/officeDocument/2006/relationships/image" Target="../media/image4.png"/><Relationship Id="rId34" Type="http://schemas.openxmlformats.org/officeDocument/2006/relationships/image" Target="../media/image102.png"/><Relationship Id="rId7" Type="http://schemas.openxmlformats.org/officeDocument/2006/relationships/image" Target="../media/image80.png"/><Relationship Id="rId12" Type="http://schemas.openxmlformats.org/officeDocument/2006/relationships/image" Target="../media/image84.png"/><Relationship Id="rId17" Type="http://schemas.openxmlformats.org/officeDocument/2006/relationships/image" Target="../media/image89.jpeg"/><Relationship Id="rId25" Type="http://schemas.openxmlformats.org/officeDocument/2006/relationships/image" Target="../media/image96.png"/><Relationship Id="rId33" Type="http://schemas.openxmlformats.org/officeDocument/2006/relationships/image" Target="../media/image101.png"/><Relationship Id="rId38" Type="http://schemas.openxmlformats.org/officeDocument/2006/relationships/image" Target="../media/image106.png"/><Relationship Id="rId2" Type="http://schemas.openxmlformats.org/officeDocument/2006/relationships/image" Target="../media/image76.jpeg"/><Relationship Id="rId16" Type="http://schemas.openxmlformats.org/officeDocument/2006/relationships/image" Target="../media/image88.png"/><Relationship Id="rId20" Type="http://schemas.openxmlformats.org/officeDocument/2006/relationships/image" Target="../media/image92.jpeg"/><Relationship Id="rId29"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hyperlink" Target="http://www.infrontsports.com/" TargetMode="External"/><Relationship Id="rId11" Type="http://schemas.openxmlformats.org/officeDocument/2006/relationships/hyperlink" Target="http://www.google.se/url?sa=i&amp;rct=j&amp;q=viasat+logotype&amp;source=images&amp;cd=&amp;cad=rja&amp;docid=4qVyxDZpNYqSgM&amp;tbnid=816TlRMAnbTvfM:&amp;ved=0CAUQjRw&amp;url=http://brandingsource.blogspot.com/2011/02/new-logo-viaplay.html&amp;ei=ACd1UdyFFs764QTem4CAAw&amp;bvm=bv.45512109,d.bGE&amp;psig=AFQjCNEZlEo7zNr-sw-Qx4V4wNYulfm4dw&amp;ust=1366718586709663" TargetMode="External"/><Relationship Id="rId24" Type="http://schemas.openxmlformats.org/officeDocument/2006/relationships/image" Target="../media/image95.gif"/><Relationship Id="rId32" Type="http://schemas.openxmlformats.org/officeDocument/2006/relationships/image" Target="../media/image30.png"/><Relationship Id="rId37" Type="http://schemas.openxmlformats.org/officeDocument/2006/relationships/image" Target="../media/image105.jpeg"/><Relationship Id="rId40" Type="http://schemas.openxmlformats.org/officeDocument/2006/relationships/image" Target="../media/image108.png"/><Relationship Id="rId5" Type="http://schemas.openxmlformats.org/officeDocument/2006/relationships/image" Target="../media/image79.jpeg"/><Relationship Id="rId15" Type="http://schemas.openxmlformats.org/officeDocument/2006/relationships/image" Target="../media/image87.png"/><Relationship Id="rId23" Type="http://schemas.openxmlformats.org/officeDocument/2006/relationships/image" Target="../media/image94.jpeg"/><Relationship Id="rId28" Type="http://schemas.openxmlformats.org/officeDocument/2006/relationships/image" Target="../media/image97.png"/><Relationship Id="rId36" Type="http://schemas.openxmlformats.org/officeDocument/2006/relationships/image" Target="../media/image104.png"/><Relationship Id="rId10" Type="http://schemas.openxmlformats.org/officeDocument/2006/relationships/image" Target="../media/image83.png"/><Relationship Id="rId19" Type="http://schemas.openxmlformats.org/officeDocument/2006/relationships/image" Target="../media/image91.jpeg"/><Relationship Id="rId31"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82.png"/><Relationship Id="rId14" Type="http://schemas.openxmlformats.org/officeDocument/2006/relationships/image" Target="../media/image86.jpeg"/><Relationship Id="rId22" Type="http://schemas.openxmlformats.org/officeDocument/2006/relationships/image" Target="../media/image93.jpeg"/><Relationship Id="rId27" Type="http://schemas.openxmlformats.org/officeDocument/2006/relationships/image" Target="cid:44e0f635-cb4e-477c-bec2-873d8f76301a@EURPRD10.PROD.OUTLOOK.COM" TargetMode="External"/><Relationship Id="rId30" Type="http://schemas.openxmlformats.org/officeDocument/2006/relationships/image" Target="../media/image99.png"/><Relationship Id="rId35" Type="http://schemas.openxmlformats.org/officeDocument/2006/relationships/image" Target="../media/image103.png"/></Relationships>
</file>

<file path=ppt/slides/_rels/slide11.xml.rels><?xml version="1.0" encoding="UTF-8" standalone="yes"?>
<Relationships xmlns="http://schemas.openxmlformats.org/package/2006/relationships"><Relationship Id="rId8" Type="http://schemas.openxmlformats.org/officeDocument/2006/relationships/image" Target="cid:44e0f635-cb4e-477c-bec2-873d8f76301a@EURPRD10.PROD.OUTLOOK.COM" TargetMode="External"/><Relationship Id="rId13" Type="http://schemas.openxmlformats.org/officeDocument/2006/relationships/image" Target="../media/image110.png"/><Relationship Id="rId3" Type="http://schemas.openxmlformats.org/officeDocument/2006/relationships/image" Target="../media/image99.png"/><Relationship Id="rId7" Type="http://schemas.openxmlformats.org/officeDocument/2006/relationships/image" Target="../media/image38.png"/><Relationship Id="rId12" Type="http://schemas.openxmlformats.org/officeDocument/2006/relationships/image" Target="../media/image109.png"/><Relationship Id="rId2" Type="http://schemas.openxmlformats.org/officeDocument/2006/relationships/image" Target="../media/image98.png"/><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80.png"/><Relationship Id="rId5" Type="http://schemas.openxmlformats.org/officeDocument/2006/relationships/image" Target="../media/image79.jpeg"/><Relationship Id="rId15" Type="http://schemas.openxmlformats.org/officeDocument/2006/relationships/image" Target="../media/image50.png"/><Relationship Id="rId10" Type="http://schemas.openxmlformats.org/officeDocument/2006/relationships/hyperlink" Target="http://www.infrontsports.com/" TargetMode="External"/><Relationship Id="rId4" Type="http://schemas.openxmlformats.org/officeDocument/2006/relationships/image" Target="../media/image95.gif"/><Relationship Id="rId9" Type="http://schemas.openxmlformats.org/officeDocument/2006/relationships/image" Target="../media/image4.png"/><Relationship Id="rId14" Type="http://schemas.openxmlformats.org/officeDocument/2006/relationships/image" Target="../media/image111.png"/></Relationships>
</file>

<file path=ppt/slides/_rels/slide12.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jpeg"/><Relationship Id="rId2" Type="http://schemas.openxmlformats.org/officeDocument/2006/relationships/image" Target="../media/image113.png"/><Relationship Id="rId1" Type="http://schemas.openxmlformats.org/officeDocument/2006/relationships/slideLayout" Target="../slideLayouts/slideLayout48.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sport-marketing.s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4.png"/><Relationship Id="rId3" Type="http://schemas.openxmlformats.org/officeDocument/2006/relationships/image" Target="../media/image11.jpeg"/><Relationship Id="rId21" Type="http://schemas.openxmlformats.org/officeDocument/2006/relationships/image" Target="../media/image27.png"/><Relationship Id="rId34" Type="http://schemas.openxmlformats.org/officeDocument/2006/relationships/image" Target="../media/image39.png"/><Relationship Id="rId42" Type="http://schemas.openxmlformats.org/officeDocument/2006/relationships/image" Target="../media/image47.png"/><Relationship Id="rId7" Type="http://schemas.openxmlformats.org/officeDocument/2006/relationships/image" Target="cid:1961a191-60bb-444c-a49f-b6fbc096d74e@EURPRD10.PROD.OUTLOOK.COM" TargetMode="External"/><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jpeg"/><Relationship Id="rId33" Type="http://schemas.openxmlformats.org/officeDocument/2006/relationships/image" Target="cid:44e0f635-cb4e-477c-bec2-873d8f76301a@EURPRD10.PROD.OUTLOOK.COM" TargetMode="External"/><Relationship Id="rId38" Type="http://schemas.openxmlformats.org/officeDocument/2006/relationships/image" Target="../media/image43.png"/><Relationship Id="rId46" Type="http://schemas.openxmlformats.org/officeDocument/2006/relationships/image" Target="../media/image51.png"/><Relationship Id="rId2" Type="http://schemas.openxmlformats.org/officeDocument/2006/relationships/image" Target="../media/image10.png"/><Relationship Id="rId16" Type="http://schemas.openxmlformats.org/officeDocument/2006/relationships/image" Target="../media/image22.png"/><Relationship Id="rId20" Type="http://schemas.openxmlformats.org/officeDocument/2006/relationships/image" Target="../media/image26.jpeg"/><Relationship Id="rId29" Type="http://schemas.openxmlformats.org/officeDocument/2006/relationships/image" Target="../media/image35.png"/><Relationship Id="rId41"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2.png"/><Relationship Id="rId40" Type="http://schemas.openxmlformats.org/officeDocument/2006/relationships/image" Target="../media/image45.jpeg"/><Relationship Id="rId45" Type="http://schemas.openxmlformats.org/officeDocument/2006/relationships/image" Target="../media/image50.png"/><Relationship Id="rId5" Type="http://schemas.openxmlformats.org/officeDocument/2006/relationships/image" Target="../media/image13.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1.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4"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cid:0daf0520-dc38-48f8-8a45-c92262a9db4a@EURPRD10.PROD.OUTLOOK.COM" TargetMode="External"/><Relationship Id="rId14" Type="http://schemas.openxmlformats.org/officeDocument/2006/relationships/image" Target="../media/image20.jpe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0.jpeg"/><Relationship Id="rId43"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chart" Target="../charts/chart2.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47.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Layout" Target="../slideLayouts/slideLayout2.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p:nvPr/>
        </p:nvSpPr>
        <p:spPr>
          <a:xfrm>
            <a:off x="3742855" y="5056622"/>
            <a:ext cx="1952242" cy="436443"/>
          </a:xfrm>
          <a:prstGeom prst="rect">
            <a:avLst/>
          </a:prstGeom>
          <a:ln w="12700">
            <a:miter lim="400000"/>
          </a:ln>
          <a:extLst>
            <a:ext uri="{C572A759-6A51-4108-AA02-DFA0A04FC94B}">
              <ma14:wrappingTextBoxFlag xmlns:ma14="http://schemas.microsoft.com/office/mac/drawingml/2011/main" xmlns="" val="1"/>
            </a:ext>
          </a:extLst>
        </p:spPr>
        <p:txBody>
          <a:bodyPr wrap="none" lIns="33231" tIns="33231" rIns="33231" bIns="33231" anchor="ctr">
            <a:spAutoFit/>
          </a:bodyPr>
          <a:lstStyle/>
          <a:p>
            <a:pPr algn="ctr" defTabSz="844083" hangingPunct="0">
              <a:defRPr sz="2000"/>
            </a:pPr>
            <a:r>
              <a:rPr lang="sv-SE" sz="1200" kern="0" dirty="0">
                <a:solidFill>
                  <a:srgbClr val="000000"/>
                </a:solidFill>
                <a:latin typeface="Garamond"/>
                <a:sym typeface="Garamond"/>
              </a:rPr>
              <a:t>E.H.C Hockey Business Forum</a:t>
            </a:r>
            <a:endParaRPr sz="1200" kern="0" dirty="0">
              <a:solidFill>
                <a:srgbClr val="000000"/>
              </a:solidFill>
              <a:latin typeface="Garamond"/>
              <a:sym typeface="Garamond"/>
            </a:endParaRPr>
          </a:p>
          <a:p>
            <a:pPr algn="ctr" defTabSz="844083" hangingPunct="0">
              <a:defRPr sz="1600"/>
            </a:pPr>
            <a:r>
              <a:rPr lang="sv-SE" sz="1200" kern="0" dirty="0">
                <a:solidFill>
                  <a:srgbClr val="000000"/>
                </a:solidFill>
                <a:latin typeface="Garamond"/>
                <a:sym typeface="Garamond"/>
              </a:rPr>
              <a:t>Stockholm 11 November, 2017</a:t>
            </a:r>
            <a:endParaRPr sz="1200" kern="0" dirty="0">
              <a:solidFill>
                <a:srgbClr val="000000"/>
              </a:solidFill>
              <a:latin typeface="Garamond"/>
              <a:sym typeface="Garamond"/>
            </a:endParaRPr>
          </a:p>
        </p:txBody>
      </p:sp>
      <p:pic>
        <p:nvPicPr>
          <p:cNvPr id="7" name="image1.pdf" descr="csm_colour[1].pdf">
            <a:extLst>
              <a:ext uri="{FF2B5EF4-FFF2-40B4-BE49-F238E27FC236}">
                <a16:creationId xmlns:a16="http://schemas.microsoft.com/office/drawing/2014/main" id="{71A1EE73-504F-409B-A06B-9FF468EA91D3}"/>
              </a:ext>
            </a:extLst>
          </p:cNvPr>
          <p:cNvPicPr>
            <a:picLocks noChangeAspect="1"/>
          </p:cNvPicPr>
          <p:nvPr/>
        </p:nvPicPr>
        <p:blipFill>
          <a:blip r:embed="rId2">
            <a:extLst/>
          </a:blip>
          <a:stretch>
            <a:fillRect/>
          </a:stretch>
        </p:blipFill>
        <p:spPr>
          <a:xfrm>
            <a:off x="1928883" y="2088373"/>
            <a:ext cx="5580186" cy="1676400"/>
          </a:xfrm>
          <a:prstGeom prst="rect">
            <a:avLst/>
          </a:prstGeom>
          <a:ln w="12700">
            <a:miter lim="400000"/>
          </a:ln>
        </p:spPr>
      </p:pic>
      <p:sp>
        <p:nvSpPr>
          <p:cNvPr id="2" name="TextBox 1">
            <a:extLst>
              <a:ext uri="{FF2B5EF4-FFF2-40B4-BE49-F238E27FC236}">
                <a16:creationId xmlns:a16="http://schemas.microsoft.com/office/drawing/2014/main" id="{D8839BF6-FF81-494E-B745-34CCE8442707}"/>
              </a:ext>
            </a:extLst>
          </p:cNvPr>
          <p:cNvSpPr txBox="1"/>
          <p:nvPr/>
        </p:nvSpPr>
        <p:spPr>
          <a:xfrm>
            <a:off x="3102449" y="4200177"/>
            <a:ext cx="4205436" cy="350027"/>
          </a:xfrm>
          <a:prstGeom prst="rect">
            <a:avLst/>
          </a:prstGeom>
          <a:noFill/>
        </p:spPr>
        <p:txBody>
          <a:bodyPr wrap="square" lIns="36000" tIns="36000" rIns="36000" bIns="36000" rtlCol="0">
            <a:noAutofit/>
          </a:bodyPr>
          <a:lstStyle/>
          <a:p>
            <a:pPr algn="ctr" defTabSz="844083" hangingPunct="0">
              <a:defRPr sz="2000"/>
            </a:pPr>
            <a:r>
              <a:rPr lang="en-US" sz="1846" kern="0" dirty="0">
                <a:solidFill>
                  <a:srgbClr val="000000"/>
                </a:solidFill>
                <a:latin typeface="Garamond"/>
              </a:rPr>
              <a:t>Value Drivers Ice Hockey Media Rights</a:t>
            </a:r>
          </a:p>
        </p:txBody>
      </p:sp>
    </p:spTree>
    <p:extLst>
      <p:ext uri="{BB962C8B-B14F-4D97-AF65-F5344CB8AC3E}">
        <p14:creationId xmlns:p14="http://schemas.microsoft.com/office/powerpoint/2010/main" val="1480449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age9.jpg" descr="http://static.sportskeeda.com/wp-content/uploads/2014/04/fifa-logo-design-history-and-evolution-wkuq7omm-2161994.jpg"/>
          <p:cNvPicPr>
            <a:picLocks noChangeAspect="1"/>
          </p:cNvPicPr>
          <p:nvPr/>
        </p:nvPicPr>
        <p:blipFill>
          <a:blip r:embed="rId2">
            <a:extLst/>
          </a:blip>
          <a:srcRect l="17659" r="13238" b="1406"/>
          <a:stretch>
            <a:fillRect/>
          </a:stretch>
        </p:blipFill>
        <p:spPr>
          <a:xfrm>
            <a:off x="1648838" y="4066320"/>
            <a:ext cx="440802" cy="372015"/>
          </a:xfrm>
          <a:prstGeom prst="rect">
            <a:avLst/>
          </a:prstGeom>
          <a:ln w="12700">
            <a:miter lim="400000"/>
          </a:ln>
        </p:spPr>
      </p:pic>
      <p:pic>
        <p:nvPicPr>
          <p:cNvPr id="638" name="image10.jpg" descr="http://www.andlil.com/wp-content/uploads/2013/07/logo-deutsche-telekom.jpg"/>
          <p:cNvPicPr>
            <a:picLocks noChangeAspect="1"/>
          </p:cNvPicPr>
          <p:nvPr/>
        </p:nvPicPr>
        <p:blipFill>
          <a:blip r:embed="rId3">
            <a:extLst/>
          </a:blip>
          <a:stretch>
            <a:fillRect/>
          </a:stretch>
        </p:blipFill>
        <p:spPr>
          <a:xfrm>
            <a:off x="2031909" y="1102057"/>
            <a:ext cx="1239549" cy="755350"/>
          </a:xfrm>
          <a:prstGeom prst="rect">
            <a:avLst/>
          </a:prstGeom>
          <a:ln w="12700">
            <a:miter lim="400000"/>
          </a:ln>
        </p:spPr>
      </p:pic>
      <p:pic>
        <p:nvPicPr>
          <p:cNvPr id="640" name="image12.png"/>
          <p:cNvPicPr>
            <a:picLocks noChangeAspect="1"/>
          </p:cNvPicPr>
          <p:nvPr/>
        </p:nvPicPr>
        <p:blipFill>
          <a:blip r:embed="rId4">
            <a:extLst/>
          </a:blip>
          <a:srcRect t="24877" b="25130"/>
          <a:stretch>
            <a:fillRect/>
          </a:stretch>
        </p:blipFill>
        <p:spPr>
          <a:xfrm>
            <a:off x="3982790" y="1751818"/>
            <a:ext cx="812934" cy="338670"/>
          </a:xfrm>
          <a:prstGeom prst="rect">
            <a:avLst/>
          </a:prstGeom>
          <a:ln w="12700">
            <a:miter lim="400000"/>
          </a:ln>
        </p:spPr>
      </p:pic>
      <p:grpSp>
        <p:nvGrpSpPr>
          <p:cNvPr id="643" name="Group 643"/>
          <p:cNvGrpSpPr/>
          <p:nvPr/>
        </p:nvGrpSpPr>
        <p:grpSpPr>
          <a:xfrm>
            <a:off x="1729409" y="2136616"/>
            <a:ext cx="5524475" cy="454460"/>
            <a:chOff x="0" y="0"/>
            <a:chExt cx="5984846" cy="492330"/>
          </a:xfrm>
        </p:grpSpPr>
        <p:sp>
          <p:nvSpPr>
            <p:cNvPr id="641" name="Shape 641"/>
            <p:cNvSpPr/>
            <p:nvPr/>
          </p:nvSpPr>
          <p:spPr>
            <a:xfrm>
              <a:off x="0" y="0"/>
              <a:ext cx="5984846" cy="492330"/>
            </a:xfrm>
            <a:prstGeom prst="chevron">
              <a:avLst>
                <a:gd name="adj" fmla="val 39515"/>
              </a:avLst>
            </a:prstGeom>
            <a:solidFill>
              <a:schemeClr val="accent3"/>
            </a:solidFill>
            <a:ln w="31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defRPr>
              </a:pPr>
              <a:endParaRPr sz="1662" kern="0">
                <a:solidFill>
                  <a:srgbClr val="FFFFFF"/>
                </a:solidFill>
                <a:latin typeface="Garamond"/>
                <a:sym typeface="Garamond"/>
              </a:endParaRPr>
            </a:p>
          </p:txBody>
        </p:sp>
        <p:sp>
          <p:nvSpPr>
            <p:cNvPr id="642" name="Shape 642"/>
            <p:cNvSpPr/>
            <p:nvPr/>
          </p:nvSpPr>
          <p:spPr>
            <a:xfrm>
              <a:off x="194544" y="146137"/>
              <a:ext cx="5595757" cy="2000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900" b="1">
                  <a:solidFill>
                    <a:srgbClr val="FFFFFF"/>
                  </a:solidFill>
                </a:defRPr>
              </a:lvl1pPr>
            </a:lstStyle>
            <a:p>
              <a:pPr defTabSz="844083" hangingPunct="0"/>
              <a:r>
                <a:rPr lang="sv-SE" sz="1200" kern="0" dirty="0">
                  <a:latin typeface="Garamond"/>
                  <a:sym typeface="Garamond"/>
                </a:rPr>
                <a:t>B2C </a:t>
              </a:r>
              <a:r>
                <a:rPr lang="sv-SE" sz="1200" kern="0" dirty="0" err="1">
                  <a:latin typeface="Garamond"/>
                  <a:sym typeface="Garamond"/>
                </a:rPr>
                <a:t>providers</a:t>
              </a:r>
              <a:r>
                <a:rPr lang="sv-SE" sz="1200" kern="0" dirty="0">
                  <a:latin typeface="Garamond"/>
                  <a:sym typeface="Garamond"/>
                </a:rPr>
                <a:t> </a:t>
              </a:r>
              <a:r>
                <a:rPr lang="sv-SE" sz="1200" kern="0" dirty="0" err="1">
                  <a:latin typeface="Garamond"/>
                  <a:sym typeface="Garamond"/>
                </a:rPr>
                <a:t>of</a:t>
              </a:r>
              <a:r>
                <a:rPr lang="sv-SE" sz="1200" kern="0" dirty="0">
                  <a:latin typeface="Garamond"/>
                  <a:sym typeface="Garamond"/>
                </a:rPr>
                <a:t> live sport </a:t>
              </a:r>
              <a:r>
                <a:rPr lang="sv-SE" sz="1200" kern="0" dirty="0" err="1">
                  <a:latin typeface="Garamond"/>
                  <a:sym typeface="Garamond"/>
                </a:rPr>
                <a:t>content</a:t>
              </a:r>
              <a:endParaRPr sz="1200" kern="0" dirty="0">
                <a:latin typeface="Garamond"/>
                <a:sym typeface="Garamond"/>
              </a:endParaRPr>
            </a:p>
          </p:txBody>
        </p:sp>
      </p:grpSp>
      <p:grpSp>
        <p:nvGrpSpPr>
          <p:cNvPr id="646" name="Group 646"/>
          <p:cNvGrpSpPr/>
          <p:nvPr/>
        </p:nvGrpSpPr>
        <p:grpSpPr>
          <a:xfrm>
            <a:off x="3790135" y="3096397"/>
            <a:ext cx="1797457" cy="454460"/>
            <a:chOff x="0" y="0"/>
            <a:chExt cx="1947244" cy="492330"/>
          </a:xfrm>
        </p:grpSpPr>
        <p:sp>
          <p:nvSpPr>
            <p:cNvPr id="644" name="Shape 644"/>
            <p:cNvSpPr/>
            <p:nvPr/>
          </p:nvSpPr>
          <p:spPr>
            <a:xfrm>
              <a:off x="0" y="0"/>
              <a:ext cx="1947244" cy="492330"/>
            </a:xfrm>
            <a:prstGeom prst="chevron">
              <a:avLst>
                <a:gd name="adj" fmla="val 50000"/>
              </a:avLst>
            </a:prstGeom>
            <a:solidFill>
              <a:schemeClr val="accent4"/>
            </a:solidFill>
            <a:ln w="31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defRPr>
              </a:pPr>
              <a:endParaRPr sz="1662" kern="0">
                <a:solidFill>
                  <a:srgbClr val="FFFFFF"/>
                </a:solidFill>
                <a:latin typeface="Garamond"/>
                <a:sym typeface="Garamond"/>
              </a:endParaRPr>
            </a:p>
          </p:txBody>
        </p:sp>
        <p:sp>
          <p:nvSpPr>
            <p:cNvPr id="645" name="Shape 645"/>
            <p:cNvSpPr/>
            <p:nvPr/>
          </p:nvSpPr>
          <p:spPr>
            <a:xfrm>
              <a:off x="246164" y="107655"/>
              <a:ext cx="1454915" cy="2770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900" b="1">
                  <a:solidFill>
                    <a:srgbClr val="FFFFFF"/>
                  </a:solidFill>
                </a:defRPr>
              </a:lvl1pPr>
            </a:lstStyle>
            <a:p>
              <a:pPr defTabSz="844083" hangingPunct="0"/>
              <a:r>
                <a:rPr sz="831" kern="0" dirty="0">
                  <a:latin typeface="Garamond"/>
                  <a:sym typeface="Garamond"/>
                </a:rPr>
                <a:t>Audio-visual technical service providers</a:t>
              </a:r>
              <a:r>
                <a:rPr lang="sv-SE" sz="831" kern="0" dirty="0">
                  <a:latin typeface="Garamond"/>
                  <a:sym typeface="Garamond"/>
                </a:rPr>
                <a:t> OB </a:t>
              </a:r>
              <a:r>
                <a:rPr lang="sv-SE" sz="831" kern="0" dirty="0" err="1">
                  <a:latin typeface="Garamond"/>
                  <a:sym typeface="Garamond"/>
                </a:rPr>
                <a:t>Production</a:t>
              </a:r>
              <a:endParaRPr sz="831" kern="0" dirty="0">
                <a:latin typeface="Garamond"/>
                <a:sym typeface="Garamond"/>
              </a:endParaRPr>
            </a:p>
          </p:txBody>
        </p:sp>
      </p:grpSp>
      <p:grpSp>
        <p:nvGrpSpPr>
          <p:cNvPr id="649" name="Group 649"/>
          <p:cNvGrpSpPr/>
          <p:nvPr/>
        </p:nvGrpSpPr>
        <p:grpSpPr>
          <a:xfrm>
            <a:off x="5548984" y="3096397"/>
            <a:ext cx="1704999" cy="454460"/>
            <a:chOff x="0" y="0"/>
            <a:chExt cx="1847081" cy="492330"/>
          </a:xfrm>
        </p:grpSpPr>
        <p:sp>
          <p:nvSpPr>
            <p:cNvPr id="647" name="Shape 647"/>
            <p:cNvSpPr/>
            <p:nvPr/>
          </p:nvSpPr>
          <p:spPr>
            <a:xfrm>
              <a:off x="0" y="0"/>
              <a:ext cx="1847081" cy="492330"/>
            </a:xfrm>
            <a:prstGeom prst="chevron">
              <a:avLst>
                <a:gd name="adj" fmla="val 50000"/>
              </a:avLst>
            </a:prstGeom>
            <a:solidFill>
              <a:schemeClr val="accent5"/>
            </a:solidFill>
            <a:ln w="31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defRPr>
              </a:pPr>
              <a:endParaRPr sz="1662" kern="0">
                <a:solidFill>
                  <a:srgbClr val="FFFFFF"/>
                </a:solidFill>
                <a:latin typeface="Garamond"/>
                <a:sym typeface="Garamond"/>
              </a:endParaRPr>
            </a:p>
          </p:txBody>
        </p:sp>
        <p:sp>
          <p:nvSpPr>
            <p:cNvPr id="648" name="Shape 648"/>
            <p:cNvSpPr/>
            <p:nvPr/>
          </p:nvSpPr>
          <p:spPr>
            <a:xfrm>
              <a:off x="246164" y="107655"/>
              <a:ext cx="1354753" cy="2770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algn="ctr" defTabSz="844083" hangingPunct="0">
                <a:defRPr sz="900" b="1">
                  <a:solidFill>
                    <a:srgbClr val="FFFFFF"/>
                  </a:solidFill>
                </a:defRPr>
              </a:pPr>
              <a:r>
                <a:rPr sz="831" b="1" kern="0">
                  <a:solidFill>
                    <a:srgbClr val="FFFFFF"/>
                  </a:solidFill>
                  <a:latin typeface="Garamond"/>
                  <a:sym typeface="Garamond"/>
                </a:rPr>
                <a:t>Playout/managed service </a:t>
              </a:r>
              <a:br>
                <a:rPr sz="831" b="1" kern="0">
                  <a:solidFill>
                    <a:srgbClr val="FFFFFF"/>
                  </a:solidFill>
                  <a:latin typeface="Garamond"/>
                  <a:sym typeface="Garamond"/>
                </a:rPr>
              </a:br>
              <a:r>
                <a:rPr sz="831" b="1" kern="0">
                  <a:solidFill>
                    <a:srgbClr val="FFFFFF"/>
                  </a:solidFill>
                  <a:latin typeface="Garamond"/>
                  <a:sym typeface="Garamond"/>
                </a:rPr>
                <a:t>providers</a:t>
              </a:r>
            </a:p>
          </p:txBody>
        </p:sp>
      </p:grpSp>
      <p:pic>
        <p:nvPicPr>
          <p:cNvPr id="650" name="image13.jpg" descr="http://www.ccsuvt.org/adl/wp-content/uploads/2013/11/Olympic-Rings.jpg"/>
          <p:cNvPicPr>
            <a:picLocks noChangeAspect="1"/>
          </p:cNvPicPr>
          <p:nvPr/>
        </p:nvPicPr>
        <p:blipFill>
          <a:blip r:embed="rId5">
            <a:extLst/>
          </a:blip>
          <a:stretch>
            <a:fillRect/>
          </a:stretch>
        </p:blipFill>
        <p:spPr>
          <a:xfrm>
            <a:off x="2233902" y="4078558"/>
            <a:ext cx="540360" cy="414042"/>
          </a:xfrm>
          <a:prstGeom prst="rect">
            <a:avLst/>
          </a:prstGeom>
          <a:ln w="12700">
            <a:miter lim="400000"/>
          </a:ln>
        </p:spPr>
      </p:pic>
      <p:pic>
        <p:nvPicPr>
          <p:cNvPr id="652" name="image15.png" descr="http://www.infrontsports.com/fileadmin/template/main/images/logo.gif">
            <a:hlinkClick r:id="rId6"/>
          </p:cNvPr>
          <p:cNvPicPr>
            <a:picLocks noChangeAspect="1"/>
          </p:cNvPicPr>
          <p:nvPr/>
        </p:nvPicPr>
        <p:blipFill>
          <a:blip r:embed="rId7">
            <a:extLst/>
          </a:blip>
          <a:stretch>
            <a:fillRect/>
          </a:stretch>
        </p:blipFill>
        <p:spPr>
          <a:xfrm>
            <a:off x="2505852" y="5511247"/>
            <a:ext cx="628460" cy="321674"/>
          </a:xfrm>
          <a:prstGeom prst="rect">
            <a:avLst/>
          </a:prstGeom>
          <a:ln w="12700">
            <a:miter lim="400000"/>
          </a:ln>
        </p:spPr>
      </p:pic>
      <p:pic>
        <p:nvPicPr>
          <p:cNvPr id="654" name="image17.png" descr="http://www.sportelamerica.com/pics_site/logo-mpsilva.png"/>
          <p:cNvPicPr>
            <a:picLocks noChangeAspect="1"/>
          </p:cNvPicPr>
          <p:nvPr/>
        </p:nvPicPr>
        <p:blipFill>
          <a:blip r:embed="rId8">
            <a:extLst/>
          </a:blip>
          <a:stretch>
            <a:fillRect/>
          </a:stretch>
        </p:blipFill>
        <p:spPr>
          <a:xfrm>
            <a:off x="1422184" y="5163300"/>
            <a:ext cx="897493" cy="170151"/>
          </a:xfrm>
          <a:prstGeom prst="rect">
            <a:avLst/>
          </a:prstGeom>
          <a:ln w="12700">
            <a:miter lim="400000"/>
          </a:ln>
        </p:spPr>
      </p:pic>
      <p:pic>
        <p:nvPicPr>
          <p:cNvPr id="657" name="image20.png"/>
          <p:cNvPicPr>
            <a:picLocks noChangeAspect="1"/>
          </p:cNvPicPr>
          <p:nvPr/>
        </p:nvPicPr>
        <p:blipFill>
          <a:blip r:embed="rId9">
            <a:extLst/>
          </a:blip>
          <a:stretch>
            <a:fillRect/>
          </a:stretch>
        </p:blipFill>
        <p:spPr>
          <a:xfrm>
            <a:off x="4406894" y="4816437"/>
            <a:ext cx="437829" cy="336833"/>
          </a:xfrm>
          <a:prstGeom prst="rect">
            <a:avLst/>
          </a:prstGeom>
          <a:ln w="12700">
            <a:miter lim="400000"/>
          </a:ln>
        </p:spPr>
      </p:pic>
      <p:pic>
        <p:nvPicPr>
          <p:cNvPr id="658" name="image21.png"/>
          <p:cNvPicPr>
            <a:picLocks noChangeAspect="1"/>
          </p:cNvPicPr>
          <p:nvPr/>
        </p:nvPicPr>
        <p:blipFill>
          <a:blip r:embed="rId10">
            <a:extLst/>
          </a:blip>
          <a:stretch>
            <a:fillRect/>
          </a:stretch>
        </p:blipFill>
        <p:spPr>
          <a:xfrm>
            <a:off x="4149925" y="4535251"/>
            <a:ext cx="951769" cy="141067"/>
          </a:xfrm>
          <a:prstGeom prst="rect">
            <a:avLst/>
          </a:prstGeom>
          <a:ln w="12700">
            <a:miter lim="400000"/>
          </a:ln>
        </p:spPr>
      </p:pic>
      <p:pic>
        <p:nvPicPr>
          <p:cNvPr id="660" name="image23.png" descr="http://1.bp.blogspot.com/-Ppio3b7M_pI/TWTcfyXv9uI/AAAAAAAAAU8/lrnShgjbXVU/s1600/Viasat_logo_2010.png">
            <a:hlinkClick r:id="rId11"/>
          </p:cNvPr>
          <p:cNvPicPr>
            <a:picLocks noChangeAspect="1"/>
          </p:cNvPicPr>
          <p:nvPr/>
        </p:nvPicPr>
        <p:blipFill>
          <a:blip r:embed="rId12">
            <a:extLst/>
          </a:blip>
          <a:stretch>
            <a:fillRect/>
          </a:stretch>
        </p:blipFill>
        <p:spPr>
          <a:xfrm>
            <a:off x="7978218" y="1994541"/>
            <a:ext cx="544359" cy="129212"/>
          </a:xfrm>
          <a:prstGeom prst="rect">
            <a:avLst/>
          </a:prstGeom>
          <a:ln w="12700">
            <a:miter lim="400000"/>
          </a:ln>
        </p:spPr>
      </p:pic>
      <p:pic>
        <p:nvPicPr>
          <p:cNvPr id="662" name="image25.png" descr="http://cdn.array.se/files/2011/10/Telia_logo_r.png"/>
          <p:cNvPicPr>
            <a:picLocks noChangeAspect="1"/>
          </p:cNvPicPr>
          <p:nvPr/>
        </p:nvPicPr>
        <p:blipFill>
          <a:blip r:embed="rId13">
            <a:extLst/>
          </a:blip>
          <a:stretch>
            <a:fillRect/>
          </a:stretch>
        </p:blipFill>
        <p:spPr>
          <a:xfrm>
            <a:off x="7938136" y="1366195"/>
            <a:ext cx="572358" cy="262726"/>
          </a:xfrm>
          <a:prstGeom prst="rect">
            <a:avLst/>
          </a:prstGeom>
          <a:ln w="12700">
            <a:miter lim="400000"/>
          </a:ln>
        </p:spPr>
      </p:pic>
      <p:pic>
        <p:nvPicPr>
          <p:cNvPr id="664" name="image27.jpg" descr="http://aom99.files.wordpress.com/2009/08/canaldigital.jpg"/>
          <p:cNvPicPr>
            <a:picLocks noChangeAspect="1"/>
          </p:cNvPicPr>
          <p:nvPr/>
        </p:nvPicPr>
        <p:blipFill>
          <a:blip r:embed="rId14">
            <a:extLst/>
          </a:blip>
          <a:srcRect t="1" b="30423"/>
          <a:stretch>
            <a:fillRect/>
          </a:stretch>
        </p:blipFill>
        <p:spPr>
          <a:xfrm>
            <a:off x="7682929" y="1707984"/>
            <a:ext cx="920238" cy="169985"/>
          </a:xfrm>
          <a:prstGeom prst="rect">
            <a:avLst/>
          </a:prstGeom>
          <a:ln w="12700">
            <a:miter lim="400000"/>
          </a:ln>
        </p:spPr>
      </p:pic>
      <p:pic>
        <p:nvPicPr>
          <p:cNvPr id="665" name="image28.png" descr="http://viaplay.ru/img/images/rebrand/logo.png"/>
          <p:cNvPicPr>
            <a:picLocks noChangeAspect="1"/>
          </p:cNvPicPr>
          <p:nvPr/>
        </p:nvPicPr>
        <p:blipFill>
          <a:blip r:embed="rId15">
            <a:extLst/>
          </a:blip>
          <a:stretch>
            <a:fillRect/>
          </a:stretch>
        </p:blipFill>
        <p:spPr>
          <a:xfrm>
            <a:off x="7889656" y="5476194"/>
            <a:ext cx="923041" cy="213049"/>
          </a:xfrm>
          <a:prstGeom prst="rect">
            <a:avLst/>
          </a:prstGeom>
          <a:ln w="12700">
            <a:miter lim="400000"/>
          </a:ln>
        </p:spPr>
      </p:pic>
      <p:pic>
        <p:nvPicPr>
          <p:cNvPr id="667" name="image30.png" descr="http://upload.wikimedia.org/wikipedia/commons/7/7b/ARD_logo.png"/>
          <p:cNvPicPr>
            <a:picLocks noChangeAspect="1"/>
          </p:cNvPicPr>
          <p:nvPr/>
        </p:nvPicPr>
        <p:blipFill>
          <a:blip r:embed="rId16">
            <a:extLst/>
          </a:blip>
          <a:stretch>
            <a:fillRect/>
          </a:stretch>
        </p:blipFill>
        <p:spPr>
          <a:xfrm>
            <a:off x="2409855" y="1729273"/>
            <a:ext cx="523043" cy="359556"/>
          </a:xfrm>
          <a:prstGeom prst="rect">
            <a:avLst/>
          </a:prstGeom>
          <a:ln w="12700">
            <a:miter lim="400000"/>
          </a:ln>
        </p:spPr>
      </p:pic>
      <p:sp>
        <p:nvSpPr>
          <p:cNvPr id="669" name="Shape 669"/>
          <p:cNvSpPr/>
          <p:nvPr/>
        </p:nvSpPr>
        <p:spPr>
          <a:xfrm>
            <a:off x="1104170" y="2183333"/>
            <a:ext cx="693430" cy="980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595"/>
                </a:lnTo>
                <a:cubicBezTo>
                  <a:pt x="0" y="4903"/>
                  <a:pt x="4231" y="1910"/>
                  <a:pt x="9450" y="1910"/>
                </a:cubicBezTo>
                <a:lnTo>
                  <a:pt x="15026" y="1910"/>
                </a:lnTo>
                <a:lnTo>
                  <a:pt x="15026" y="0"/>
                </a:lnTo>
                <a:lnTo>
                  <a:pt x="21600" y="3820"/>
                </a:lnTo>
                <a:lnTo>
                  <a:pt x="15026" y="7640"/>
                </a:lnTo>
                <a:lnTo>
                  <a:pt x="15026" y="5730"/>
                </a:lnTo>
                <a:lnTo>
                  <a:pt x="9450" y="5730"/>
                </a:lnTo>
                <a:cubicBezTo>
                  <a:pt x="7213" y="5730"/>
                  <a:pt x="5400" y="7013"/>
                  <a:pt x="5400" y="8595"/>
                </a:cubicBezTo>
                <a:lnTo>
                  <a:pt x="5400" y="21600"/>
                </a:lnTo>
                <a:close/>
              </a:path>
            </a:pathLst>
          </a:custGeom>
          <a:solidFill>
            <a:schemeClr val="accent1"/>
          </a:solidFill>
          <a:ln w="3175">
            <a:solidFill>
              <a:srgbClr val="FFFFFF"/>
            </a:solidFill>
          </a:ln>
        </p:spPr>
        <p:txBody>
          <a:bodyPr lIns="0" tIns="0" rIns="0" bIns="0" anchor="ctr"/>
          <a:lstStyle/>
          <a:p>
            <a:pPr algn="ctr" defTabSz="844083" hangingPunct="0">
              <a:defRPr sz="900" b="1"/>
            </a:pPr>
            <a:endParaRPr sz="831" b="1" kern="0">
              <a:solidFill>
                <a:srgbClr val="000000"/>
              </a:solidFill>
              <a:latin typeface="Garamond"/>
              <a:sym typeface="Garamond"/>
            </a:endParaRPr>
          </a:p>
        </p:txBody>
      </p:sp>
      <p:grpSp>
        <p:nvGrpSpPr>
          <p:cNvPr id="672" name="Group 672"/>
          <p:cNvGrpSpPr/>
          <p:nvPr/>
        </p:nvGrpSpPr>
        <p:grpSpPr>
          <a:xfrm>
            <a:off x="1729409" y="4530394"/>
            <a:ext cx="1436481" cy="454460"/>
            <a:chOff x="0" y="0"/>
            <a:chExt cx="1556187" cy="492330"/>
          </a:xfrm>
        </p:grpSpPr>
        <p:sp>
          <p:nvSpPr>
            <p:cNvPr id="670" name="Shape 670"/>
            <p:cNvSpPr/>
            <p:nvPr/>
          </p:nvSpPr>
          <p:spPr>
            <a:xfrm>
              <a:off x="0" y="0"/>
              <a:ext cx="1556187" cy="492330"/>
            </a:xfrm>
            <a:prstGeom prst="chevron">
              <a:avLst>
                <a:gd name="adj" fmla="val 39515"/>
              </a:avLst>
            </a:prstGeom>
            <a:solidFill>
              <a:schemeClr val="accent3"/>
            </a:solidFill>
            <a:ln w="3175" cap="flat">
              <a:solidFill>
                <a:srgbClr val="FFFFFF"/>
              </a:solidFill>
              <a:prstDash val="solid"/>
              <a:round/>
            </a:ln>
            <a:effectLst/>
          </p:spPr>
          <p:txBody>
            <a:bodyPr wrap="square" lIns="0" tIns="0" rIns="0" bIns="0" numCol="1" anchor="ctr">
              <a:noAutofit/>
            </a:bodyPr>
            <a:lstStyle/>
            <a:p>
              <a:pPr algn="ctr" defTabSz="844083" hangingPunct="0">
                <a:defRPr sz="900" b="1">
                  <a:solidFill>
                    <a:srgbClr val="FFFFFF"/>
                  </a:solidFill>
                </a:defRPr>
              </a:pPr>
              <a:endParaRPr sz="831" b="1" kern="0">
                <a:solidFill>
                  <a:srgbClr val="FFFFFF"/>
                </a:solidFill>
                <a:latin typeface="Garamond"/>
                <a:sym typeface="Garamond"/>
              </a:endParaRPr>
            </a:p>
          </p:txBody>
        </p:sp>
        <p:sp>
          <p:nvSpPr>
            <p:cNvPr id="671" name="Shape 671"/>
            <p:cNvSpPr/>
            <p:nvPr/>
          </p:nvSpPr>
          <p:spPr>
            <a:xfrm>
              <a:off x="194543" y="38401"/>
              <a:ext cx="1167100" cy="4155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algn="ctr" defTabSz="844083" hangingPunct="0">
                <a:defRPr sz="900" b="1">
                  <a:solidFill>
                    <a:srgbClr val="FFFFFF"/>
                  </a:solidFill>
                </a:defRPr>
              </a:pPr>
              <a:r>
                <a:rPr sz="831" b="1" kern="0" dirty="0">
                  <a:solidFill>
                    <a:srgbClr val="FFFFFF"/>
                  </a:solidFill>
                  <a:latin typeface="Garamond"/>
                  <a:sym typeface="Garamond"/>
                </a:rPr>
                <a:t>Sport</a:t>
              </a:r>
              <a:r>
                <a:rPr lang="sv-SE" sz="831" b="1" kern="0" dirty="0">
                  <a:solidFill>
                    <a:srgbClr val="FFFFFF"/>
                  </a:solidFill>
                  <a:latin typeface="Garamond"/>
                  <a:sym typeface="Garamond"/>
                </a:rPr>
                <a:t> </a:t>
              </a:r>
              <a:r>
                <a:rPr sz="831" b="1" kern="0" dirty="0">
                  <a:solidFill>
                    <a:srgbClr val="FFFFFF"/>
                  </a:solidFill>
                  <a:latin typeface="Garamond"/>
                  <a:sym typeface="Garamond"/>
                </a:rPr>
                <a:t>media rights </a:t>
              </a:r>
              <a:br>
                <a:rPr sz="831" b="1" kern="0" dirty="0">
                  <a:solidFill>
                    <a:srgbClr val="FFFFFF"/>
                  </a:solidFill>
                  <a:latin typeface="Garamond"/>
                  <a:sym typeface="Garamond"/>
                </a:rPr>
              </a:br>
              <a:r>
                <a:rPr sz="831" b="1" kern="0" dirty="0">
                  <a:solidFill>
                    <a:srgbClr val="FFFFFF"/>
                  </a:solidFill>
                  <a:latin typeface="Garamond"/>
                  <a:sym typeface="Garamond"/>
                </a:rPr>
                <a:t>management companies</a:t>
              </a:r>
            </a:p>
          </p:txBody>
        </p:sp>
      </p:grpSp>
      <p:sp>
        <p:nvSpPr>
          <p:cNvPr id="673" name="Shape 673"/>
          <p:cNvSpPr/>
          <p:nvPr/>
        </p:nvSpPr>
        <p:spPr>
          <a:xfrm flipV="1">
            <a:off x="1104170" y="3476652"/>
            <a:ext cx="693430" cy="14703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5730"/>
                </a:lnTo>
                <a:cubicBezTo>
                  <a:pt x="0" y="3269"/>
                  <a:pt x="4231" y="1273"/>
                  <a:pt x="9450" y="1273"/>
                </a:cubicBezTo>
                <a:lnTo>
                  <a:pt x="15026" y="1273"/>
                </a:lnTo>
                <a:lnTo>
                  <a:pt x="15026" y="0"/>
                </a:lnTo>
                <a:lnTo>
                  <a:pt x="21600" y="2547"/>
                </a:lnTo>
                <a:lnTo>
                  <a:pt x="15026" y="5094"/>
                </a:lnTo>
                <a:lnTo>
                  <a:pt x="15026" y="3820"/>
                </a:lnTo>
                <a:lnTo>
                  <a:pt x="9450" y="3820"/>
                </a:lnTo>
                <a:cubicBezTo>
                  <a:pt x="7213" y="3820"/>
                  <a:pt x="5400" y="4675"/>
                  <a:pt x="5400" y="5730"/>
                </a:cubicBezTo>
                <a:lnTo>
                  <a:pt x="5400" y="21600"/>
                </a:lnTo>
                <a:close/>
              </a:path>
            </a:pathLst>
          </a:custGeom>
          <a:solidFill>
            <a:schemeClr val="accent1"/>
          </a:solidFill>
          <a:ln w="3175">
            <a:solidFill>
              <a:srgbClr val="FFFFFF"/>
            </a:solidFill>
          </a:ln>
        </p:spPr>
        <p:txBody>
          <a:bodyPr lIns="0" tIns="0" rIns="0" bIns="0" anchor="ctr"/>
          <a:lstStyle/>
          <a:p>
            <a:pPr algn="ctr" defTabSz="844083" hangingPunct="0">
              <a:defRPr sz="900" b="1"/>
            </a:pPr>
            <a:endParaRPr sz="831" b="1" kern="0">
              <a:solidFill>
                <a:srgbClr val="000000"/>
              </a:solidFill>
              <a:latin typeface="Garamond"/>
              <a:sym typeface="Garamond"/>
            </a:endParaRPr>
          </a:p>
        </p:txBody>
      </p:sp>
      <p:sp>
        <p:nvSpPr>
          <p:cNvPr id="674" name="Shape 674"/>
          <p:cNvSpPr/>
          <p:nvPr/>
        </p:nvSpPr>
        <p:spPr>
          <a:xfrm rot="18102294">
            <a:off x="2374890" y="3379222"/>
            <a:ext cx="2083148" cy="331286"/>
          </a:xfrm>
          <a:prstGeom prst="rightArrow">
            <a:avLst>
              <a:gd name="adj1" fmla="val 50000"/>
              <a:gd name="adj2" fmla="val 50000"/>
            </a:avLst>
          </a:prstGeom>
          <a:solidFill>
            <a:schemeClr val="accent3"/>
          </a:solidFill>
          <a:ln w="3175">
            <a:solidFill>
              <a:srgbClr val="FFFFFF"/>
            </a:solidFill>
          </a:ln>
        </p:spPr>
        <p:txBody>
          <a:bodyPr lIns="0" tIns="0" rIns="0" bIns="0" anchor="ctr"/>
          <a:lstStyle/>
          <a:p>
            <a:pPr algn="ctr" defTabSz="844083" hangingPunct="0">
              <a:defRPr sz="900" b="1">
                <a:solidFill>
                  <a:srgbClr val="FFFFFF"/>
                </a:solidFill>
              </a:defRPr>
            </a:pPr>
            <a:endParaRPr sz="831" b="1" kern="0">
              <a:solidFill>
                <a:srgbClr val="FFFFFF"/>
              </a:solidFill>
              <a:latin typeface="Garamond"/>
              <a:sym typeface="Garamond"/>
            </a:endParaRPr>
          </a:p>
        </p:txBody>
      </p:sp>
      <p:sp>
        <p:nvSpPr>
          <p:cNvPr id="675" name="Shape 675"/>
          <p:cNvSpPr/>
          <p:nvPr/>
        </p:nvSpPr>
        <p:spPr>
          <a:xfrm rot="2700000">
            <a:off x="4143888" y="2697501"/>
            <a:ext cx="481322" cy="330376"/>
          </a:xfrm>
          <a:prstGeom prst="rightArrow">
            <a:avLst>
              <a:gd name="adj1" fmla="val 50000"/>
              <a:gd name="adj2" fmla="val 50000"/>
            </a:avLst>
          </a:prstGeom>
          <a:solidFill>
            <a:schemeClr val="accent3"/>
          </a:solidFill>
          <a:ln w="3175">
            <a:solidFill>
              <a:srgbClr val="FFFFFF"/>
            </a:solidFill>
          </a:ln>
        </p:spPr>
        <p:txBody>
          <a:bodyPr lIns="0" tIns="0" rIns="0" bIns="0" anchor="ctr"/>
          <a:lstStyle/>
          <a:p>
            <a:pPr algn="ctr" defTabSz="844083" hangingPunct="0">
              <a:defRPr sz="900" b="1">
                <a:solidFill>
                  <a:srgbClr val="FFFFFF"/>
                </a:solidFill>
              </a:defRPr>
            </a:pPr>
            <a:endParaRPr sz="831" b="1" kern="0">
              <a:solidFill>
                <a:srgbClr val="FFFFFF"/>
              </a:solidFill>
              <a:latin typeface="Garamond"/>
              <a:sym typeface="Garamond"/>
            </a:endParaRPr>
          </a:p>
        </p:txBody>
      </p:sp>
      <p:grpSp>
        <p:nvGrpSpPr>
          <p:cNvPr id="679" name="Group 679"/>
          <p:cNvGrpSpPr/>
          <p:nvPr/>
        </p:nvGrpSpPr>
        <p:grpSpPr>
          <a:xfrm>
            <a:off x="7648371" y="2180183"/>
            <a:ext cx="1227628" cy="454460"/>
            <a:chOff x="0" y="0"/>
            <a:chExt cx="1329929" cy="492330"/>
          </a:xfrm>
        </p:grpSpPr>
        <p:sp>
          <p:nvSpPr>
            <p:cNvPr id="677" name="Shape 677"/>
            <p:cNvSpPr/>
            <p:nvPr/>
          </p:nvSpPr>
          <p:spPr>
            <a:xfrm>
              <a:off x="0" y="0"/>
              <a:ext cx="1329929" cy="492330"/>
            </a:xfrm>
            <a:prstGeom prst="chevron">
              <a:avLst>
                <a:gd name="adj" fmla="val 50000"/>
              </a:avLst>
            </a:prstGeom>
            <a:solidFill>
              <a:schemeClr val="accent2"/>
            </a:solidFill>
            <a:ln w="31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defRPr>
              </a:pPr>
              <a:endParaRPr sz="1662" kern="0">
                <a:solidFill>
                  <a:srgbClr val="FFFFFF"/>
                </a:solidFill>
                <a:latin typeface="Garamond"/>
                <a:sym typeface="Garamond"/>
              </a:endParaRPr>
            </a:p>
          </p:txBody>
        </p:sp>
        <p:sp>
          <p:nvSpPr>
            <p:cNvPr id="678" name="Shape 678"/>
            <p:cNvSpPr/>
            <p:nvPr/>
          </p:nvSpPr>
          <p:spPr>
            <a:xfrm>
              <a:off x="246165" y="107655"/>
              <a:ext cx="837599" cy="2770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900" b="1">
                  <a:solidFill>
                    <a:srgbClr val="FFFFFF"/>
                  </a:solidFill>
                </a:defRPr>
              </a:lvl1pPr>
            </a:lstStyle>
            <a:p>
              <a:pPr defTabSz="844083" hangingPunct="0"/>
              <a:r>
                <a:rPr sz="831" kern="0" dirty="0">
                  <a:latin typeface="Garamond"/>
                  <a:sym typeface="Garamond"/>
                </a:rPr>
                <a:t>Traditional distributors</a:t>
              </a:r>
            </a:p>
          </p:txBody>
        </p:sp>
      </p:grpSp>
      <p:pic>
        <p:nvPicPr>
          <p:cNvPr id="683" name="image33.jpg" descr="https://encrypted-tbn2.gstatic.com/images?q=tbn:ANd9GcR2xc_3WxTVtWkV4K7mTWRiXYbuQ9d4_YB7juXu5DIczF85yFZ_Fg"/>
          <p:cNvPicPr>
            <a:picLocks noChangeAspect="1"/>
          </p:cNvPicPr>
          <p:nvPr/>
        </p:nvPicPr>
        <p:blipFill>
          <a:blip r:embed="rId17">
            <a:extLst/>
          </a:blip>
          <a:stretch>
            <a:fillRect/>
          </a:stretch>
        </p:blipFill>
        <p:spPr>
          <a:xfrm>
            <a:off x="5916635" y="4448289"/>
            <a:ext cx="644765" cy="378351"/>
          </a:xfrm>
          <a:prstGeom prst="rect">
            <a:avLst/>
          </a:prstGeom>
          <a:ln w="12700">
            <a:miter lim="400000"/>
          </a:ln>
        </p:spPr>
      </p:pic>
      <p:pic>
        <p:nvPicPr>
          <p:cNvPr id="686" name="image36.png" descr="http://cdn2.bigcommerce.com/server300/60083/product_images/uploaded_images/globecast-australia.png"/>
          <p:cNvPicPr>
            <a:picLocks noChangeAspect="1"/>
          </p:cNvPicPr>
          <p:nvPr/>
        </p:nvPicPr>
        <p:blipFill>
          <a:blip r:embed="rId18">
            <a:extLst/>
          </a:blip>
          <a:stretch>
            <a:fillRect/>
          </a:stretch>
        </p:blipFill>
        <p:spPr>
          <a:xfrm>
            <a:off x="5561960" y="4141016"/>
            <a:ext cx="886475" cy="288105"/>
          </a:xfrm>
          <a:prstGeom prst="rect">
            <a:avLst/>
          </a:prstGeom>
          <a:ln w="12700">
            <a:miter lim="400000"/>
          </a:ln>
        </p:spPr>
      </p:pic>
      <p:grpSp>
        <p:nvGrpSpPr>
          <p:cNvPr id="690" name="Group 690"/>
          <p:cNvGrpSpPr/>
          <p:nvPr/>
        </p:nvGrpSpPr>
        <p:grpSpPr>
          <a:xfrm>
            <a:off x="946211" y="3096395"/>
            <a:ext cx="2422580" cy="454460"/>
            <a:chOff x="-1" y="-1"/>
            <a:chExt cx="2624459" cy="492331"/>
          </a:xfrm>
        </p:grpSpPr>
        <p:sp>
          <p:nvSpPr>
            <p:cNvPr id="688" name="Shape 688"/>
            <p:cNvSpPr/>
            <p:nvPr/>
          </p:nvSpPr>
          <p:spPr>
            <a:xfrm>
              <a:off x="-1" y="-1"/>
              <a:ext cx="2624459" cy="492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817" y="0"/>
                  </a:lnTo>
                  <a:lnTo>
                    <a:pt x="21600" y="10800"/>
                  </a:lnTo>
                  <a:lnTo>
                    <a:pt x="19817" y="21600"/>
                  </a:lnTo>
                  <a:lnTo>
                    <a:pt x="0" y="21600"/>
                  </a:lnTo>
                  <a:close/>
                </a:path>
              </a:pathLst>
            </a:custGeom>
            <a:solidFill>
              <a:schemeClr val="accent1"/>
            </a:solidFill>
            <a:ln w="31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defRPr>
              </a:pPr>
              <a:endParaRPr sz="1662" kern="0">
                <a:solidFill>
                  <a:srgbClr val="FFFFFF"/>
                </a:solidFill>
                <a:latin typeface="Garamond"/>
                <a:sym typeface="Garamond"/>
              </a:endParaRPr>
            </a:p>
          </p:txBody>
        </p:sp>
        <p:sp>
          <p:nvSpPr>
            <p:cNvPr id="689" name="Shape 689"/>
            <p:cNvSpPr/>
            <p:nvPr/>
          </p:nvSpPr>
          <p:spPr>
            <a:xfrm>
              <a:off x="-1" y="146138"/>
              <a:ext cx="2516123" cy="2000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algn="ctr" defTabSz="844083" hangingPunct="0">
                <a:defRPr sz="900" b="1">
                  <a:solidFill>
                    <a:srgbClr val="FFFFFF"/>
                  </a:solidFill>
                </a:defRPr>
              </a:pPr>
              <a:r>
                <a:rPr lang="sv-SE" sz="1200" b="1" kern="0" dirty="0">
                  <a:solidFill>
                    <a:srgbClr val="FFFFFF"/>
                  </a:solidFill>
                  <a:latin typeface="Garamond"/>
                  <a:sym typeface="Garamond"/>
                </a:rPr>
                <a:t>R</a:t>
              </a:r>
              <a:r>
                <a:rPr sz="1200" b="1" kern="0" dirty="0" err="1">
                  <a:solidFill>
                    <a:srgbClr val="FFFFFF"/>
                  </a:solidFill>
                  <a:latin typeface="Garamond"/>
                  <a:sym typeface="Garamond"/>
                </a:rPr>
                <a:t>ightsowners</a:t>
              </a:r>
              <a:endParaRPr sz="1200" b="1" kern="0" dirty="0">
                <a:solidFill>
                  <a:srgbClr val="FFFFFF"/>
                </a:solidFill>
                <a:latin typeface="Garamond"/>
                <a:sym typeface="Garamond"/>
              </a:endParaRPr>
            </a:p>
          </p:txBody>
        </p:sp>
      </p:grpSp>
      <p:sp>
        <p:nvSpPr>
          <p:cNvPr id="691" name="Shape 691"/>
          <p:cNvSpPr/>
          <p:nvPr/>
        </p:nvSpPr>
        <p:spPr>
          <a:xfrm rot="2549053">
            <a:off x="5466003" y="2676933"/>
            <a:ext cx="444297" cy="357906"/>
          </a:xfrm>
          <a:prstGeom prst="rightArrow">
            <a:avLst>
              <a:gd name="adj1" fmla="val 50000"/>
              <a:gd name="adj2" fmla="val 50000"/>
            </a:avLst>
          </a:prstGeom>
          <a:solidFill>
            <a:schemeClr val="accent3"/>
          </a:solidFill>
          <a:ln w="3175">
            <a:solidFill>
              <a:srgbClr val="FFFFFF"/>
            </a:solidFill>
          </a:ln>
        </p:spPr>
        <p:txBody>
          <a:bodyPr lIns="0" tIns="0" rIns="0" bIns="0" anchor="ctr"/>
          <a:lstStyle/>
          <a:p>
            <a:pPr algn="ctr" defTabSz="844083" hangingPunct="0">
              <a:defRPr sz="900" b="1">
                <a:solidFill>
                  <a:srgbClr val="FFFFFF"/>
                </a:solidFill>
              </a:defRPr>
            </a:pPr>
            <a:endParaRPr sz="831" b="1" kern="0">
              <a:solidFill>
                <a:srgbClr val="FFFFFF"/>
              </a:solidFill>
              <a:latin typeface="Garamond"/>
              <a:sym typeface="Garamond"/>
            </a:endParaRPr>
          </a:p>
        </p:txBody>
      </p:sp>
      <p:sp>
        <p:nvSpPr>
          <p:cNvPr id="692" name="Shape 692"/>
          <p:cNvSpPr/>
          <p:nvPr/>
        </p:nvSpPr>
        <p:spPr>
          <a:xfrm rot="19077700">
            <a:off x="4803297" y="2642897"/>
            <a:ext cx="444297" cy="357906"/>
          </a:xfrm>
          <a:prstGeom prst="rightArrow">
            <a:avLst>
              <a:gd name="adj1" fmla="val 50000"/>
              <a:gd name="adj2" fmla="val 50000"/>
            </a:avLst>
          </a:prstGeom>
          <a:solidFill>
            <a:schemeClr val="accent4"/>
          </a:solidFill>
          <a:ln w="3175">
            <a:solidFill>
              <a:srgbClr val="FFFFFF"/>
            </a:solidFill>
          </a:ln>
        </p:spPr>
        <p:txBody>
          <a:bodyPr lIns="0" tIns="0" rIns="0" bIns="0" anchor="ctr"/>
          <a:lstStyle/>
          <a:p>
            <a:pPr algn="ctr" defTabSz="844083" hangingPunct="0">
              <a:defRPr sz="900" b="1">
                <a:solidFill>
                  <a:srgbClr val="FFFFFF"/>
                </a:solidFill>
              </a:defRPr>
            </a:pPr>
            <a:endParaRPr sz="831" b="1" kern="0">
              <a:solidFill>
                <a:srgbClr val="FFFFFF"/>
              </a:solidFill>
              <a:latin typeface="Garamond"/>
              <a:sym typeface="Garamond"/>
            </a:endParaRPr>
          </a:p>
        </p:txBody>
      </p:sp>
      <p:sp>
        <p:nvSpPr>
          <p:cNvPr id="693" name="Shape 693"/>
          <p:cNvSpPr/>
          <p:nvPr/>
        </p:nvSpPr>
        <p:spPr>
          <a:xfrm rot="18609423">
            <a:off x="2860681" y="3922976"/>
            <a:ext cx="1156710" cy="331286"/>
          </a:xfrm>
          <a:prstGeom prst="rightArrow">
            <a:avLst>
              <a:gd name="adj1" fmla="val 50000"/>
              <a:gd name="adj2" fmla="val 50000"/>
            </a:avLst>
          </a:prstGeom>
          <a:solidFill>
            <a:schemeClr val="accent3"/>
          </a:solidFill>
          <a:ln w="3175">
            <a:solidFill>
              <a:srgbClr val="FFFFFF"/>
            </a:solidFill>
          </a:ln>
        </p:spPr>
        <p:txBody>
          <a:bodyPr lIns="0" tIns="0" rIns="0" bIns="0" anchor="ctr"/>
          <a:lstStyle/>
          <a:p>
            <a:pPr algn="ctr" defTabSz="844083" hangingPunct="0">
              <a:defRPr sz="900" b="1">
                <a:solidFill>
                  <a:srgbClr val="FFFFFF"/>
                </a:solidFill>
              </a:defRPr>
            </a:pPr>
            <a:endParaRPr sz="831" b="1" kern="0">
              <a:solidFill>
                <a:srgbClr val="FFFFFF"/>
              </a:solidFill>
              <a:latin typeface="Garamond"/>
              <a:sym typeface="Garamond"/>
            </a:endParaRPr>
          </a:p>
        </p:txBody>
      </p:sp>
      <p:pic>
        <p:nvPicPr>
          <p:cNvPr id="695" name="image37.jpg" descr="http://3.bp.blogspot.com/-3c66giSPQ2U/TycH_l1s0xI/AAAAAAABGQ8/BlkKb4v_dZQ/s1600/redbull_logo3.jpg"/>
          <p:cNvPicPr>
            <a:picLocks noChangeAspect="1"/>
          </p:cNvPicPr>
          <p:nvPr/>
        </p:nvPicPr>
        <p:blipFill>
          <a:blip r:embed="rId19">
            <a:extLst/>
          </a:blip>
          <a:srcRect t="25224" b="16161"/>
          <a:stretch>
            <a:fillRect/>
          </a:stretch>
        </p:blipFill>
        <p:spPr>
          <a:xfrm>
            <a:off x="4402932" y="1392536"/>
            <a:ext cx="498568" cy="316298"/>
          </a:xfrm>
          <a:prstGeom prst="rect">
            <a:avLst/>
          </a:prstGeom>
          <a:ln w="12700">
            <a:miter lim="400000"/>
          </a:ln>
        </p:spPr>
      </p:pic>
      <p:pic>
        <p:nvPicPr>
          <p:cNvPr id="696" name="image38.jpg" descr="http://www.creativereview.co.uk/images/uploads/2008/02/logo.jpg"/>
          <p:cNvPicPr>
            <a:picLocks noChangeAspect="1"/>
          </p:cNvPicPr>
          <p:nvPr/>
        </p:nvPicPr>
        <p:blipFill>
          <a:blip r:embed="rId20">
            <a:extLst/>
          </a:blip>
          <a:stretch>
            <a:fillRect/>
          </a:stretch>
        </p:blipFill>
        <p:spPr>
          <a:xfrm>
            <a:off x="5059805" y="1537171"/>
            <a:ext cx="429858" cy="459754"/>
          </a:xfrm>
          <a:prstGeom prst="rect">
            <a:avLst/>
          </a:prstGeom>
          <a:ln w="12700">
            <a:miter lim="400000"/>
          </a:ln>
        </p:spPr>
      </p:pic>
      <p:pic>
        <p:nvPicPr>
          <p:cNvPr id="698" name="image1.pdf" descr="csm_colour[1].pdf"/>
          <p:cNvPicPr>
            <a:picLocks noChangeAspect="1"/>
          </p:cNvPicPr>
          <p:nvPr/>
        </p:nvPicPr>
        <p:blipFill>
          <a:blip r:embed="rId21">
            <a:extLst/>
          </a:blip>
          <a:stretch>
            <a:fillRect/>
          </a:stretch>
        </p:blipFill>
        <p:spPr>
          <a:xfrm>
            <a:off x="1368805" y="5546189"/>
            <a:ext cx="944339" cy="283699"/>
          </a:xfrm>
          <a:prstGeom prst="rect">
            <a:avLst/>
          </a:prstGeom>
          <a:ln w="12700">
            <a:miter lim="400000"/>
          </a:ln>
        </p:spPr>
      </p:pic>
      <p:pic>
        <p:nvPicPr>
          <p:cNvPr id="699" name="image40.jpg" descr="http://cdn1.techworld.com/cmsdata/features/3600737/bet365_logo_thumb800.jpg"/>
          <p:cNvPicPr>
            <a:picLocks noChangeAspect="1"/>
          </p:cNvPicPr>
          <p:nvPr/>
        </p:nvPicPr>
        <p:blipFill>
          <a:blip r:embed="rId22">
            <a:extLst/>
          </a:blip>
          <a:stretch>
            <a:fillRect/>
          </a:stretch>
        </p:blipFill>
        <p:spPr>
          <a:xfrm>
            <a:off x="5574906" y="1360943"/>
            <a:ext cx="522128" cy="318172"/>
          </a:xfrm>
          <a:prstGeom prst="rect">
            <a:avLst/>
          </a:prstGeom>
          <a:ln w="12700">
            <a:miter lim="400000"/>
          </a:ln>
        </p:spPr>
      </p:pic>
      <p:pic>
        <p:nvPicPr>
          <p:cNvPr id="706" name="image44.jpg" descr="http://static.tumblr.com/f2604fa02b503b33f0074384121ffa82/vwpblk4/kCfn2lgo4/tumblr_static_bein_sports_logo_color_tumblr_.jpg"/>
          <p:cNvPicPr>
            <a:picLocks noChangeAspect="1"/>
          </p:cNvPicPr>
          <p:nvPr/>
        </p:nvPicPr>
        <p:blipFill>
          <a:blip r:embed="rId23">
            <a:extLst/>
          </a:blip>
          <a:stretch>
            <a:fillRect/>
          </a:stretch>
        </p:blipFill>
        <p:spPr>
          <a:xfrm>
            <a:off x="5777079" y="1672111"/>
            <a:ext cx="638907" cy="396591"/>
          </a:xfrm>
          <a:prstGeom prst="rect">
            <a:avLst/>
          </a:prstGeom>
          <a:ln w="12700">
            <a:miter lim="400000"/>
          </a:ln>
        </p:spPr>
      </p:pic>
      <p:pic>
        <p:nvPicPr>
          <p:cNvPr id="708" name="image45.gif" descr="http://content.sportslogos.net/leagues/thumbs/1.gif"/>
          <p:cNvPicPr>
            <a:picLocks noChangeAspect="1"/>
          </p:cNvPicPr>
          <p:nvPr/>
        </p:nvPicPr>
        <p:blipFill>
          <a:blip r:embed="rId24">
            <a:extLst/>
          </a:blip>
          <a:stretch>
            <a:fillRect/>
          </a:stretch>
        </p:blipFill>
        <p:spPr>
          <a:xfrm>
            <a:off x="2557090" y="3661283"/>
            <a:ext cx="457201" cy="343198"/>
          </a:xfrm>
          <a:prstGeom prst="rect">
            <a:avLst/>
          </a:prstGeom>
          <a:ln w="12700">
            <a:miter lim="400000"/>
          </a:ln>
        </p:spPr>
      </p:pic>
      <p:pic>
        <p:nvPicPr>
          <p:cNvPr id="1026" name="Picture 2" descr="Bildresultat för nep logotyp">
            <a:extLst>
              <a:ext uri="{FF2B5EF4-FFF2-40B4-BE49-F238E27FC236}">
                <a16:creationId xmlns:a16="http://schemas.microsoft.com/office/drawing/2014/main" id="{AB53D6FC-316A-4AE0-B027-D234DBC731A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465875" y="3552140"/>
            <a:ext cx="536507" cy="53650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Bildresultat för nep logotyp">
            <a:extLst>
              <a:ext uri="{FF2B5EF4-FFF2-40B4-BE49-F238E27FC236}">
                <a16:creationId xmlns:a16="http://schemas.microsoft.com/office/drawing/2014/main" id="{23049E81-145C-4A36-BBB9-AFA902B3982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769815" y="3600032"/>
            <a:ext cx="536507" cy="53650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Bildresultat för dazn logotyp">
            <a:extLst>
              <a:ext uri="{FF2B5EF4-FFF2-40B4-BE49-F238E27FC236}">
                <a16:creationId xmlns:a16="http://schemas.microsoft.com/office/drawing/2014/main" id="{48B450EA-5DC0-4584-A3E0-632968B206FA}"/>
              </a:ext>
            </a:extLst>
          </p:cNvPr>
          <p:cNvSpPr>
            <a:spLocks noChangeAspect="1" noChangeArrowheads="1"/>
          </p:cNvSpPr>
          <p:nvPr/>
        </p:nvSpPr>
        <p:spPr bwMode="auto">
          <a:xfrm>
            <a:off x="4812323" y="3288323"/>
            <a:ext cx="281354" cy="2813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hangingPunct="0"/>
            <a:endParaRPr lang="sv-SE" sz="1662" kern="0">
              <a:solidFill>
                <a:srgbClr val="000000"/>
              </a:solidFill>
              <a:latin typeface="Garamond"/>
              <a:sym typeface="Garamond"/>
            </a:endParaRPr>
          </a:p>
        </p:txBody>
      </p:sp>
      <p:grpSp>
        <p:nvGrpSpPr>
          <p:cNvPr id="77" name="Group 76">
            <a:extLst>
              <a:ext uri="{FF2B5EF4-FFF2-40B4-BE49-F238E27FC236}">
                <a16:creationId xmlns:a16="http://schemas.microsoft.com/office/drawing/2014/main" id="{06AD1B12-9E77-47AA-975D-A4944E0D01B3}"/>
              </a:ext>
            </a:extLst>
          </p:cNvPr>
          <p:cNvGrpSpPr/>
          <p:nvPr/>
        </p:nvGrpSpPr>
        <p:grpSpPr>
          <a:xfrm>
            <a:off x="273050" y="412749"/>
            <a:ext cx="9512299" cy="342584"/>
            <a:chOff x="273050" y="412749"/>
            <a:chExt cx="9512299" cy="342584"/>
          </a:xfrm>
        </p:grpSpPr>
        <p:sp>
          <p:nvSpPr>
            <p:cNvPr id="79" name="Rubrik 4">
              <a:extLst>
                <a:ext uri="{FF2B5EF4-FFF2-40B4-BE49-F238E27FC236}">
                  <a16:creationId xmlns:a16="http://schemas.microsoft.com/office/drawing/2014/main" id="{1137A631-62C3-492F-9F05-78A96EC428E1}"/>
                </a:ext>
              </a:extLst>
            </p:cNvPr>
            <p:cNvSpPr txBox="1">
              <a:spLocks/>
            </p:cNvSpPr>
            <p:nvPr/>
          </p:nvSpPr>
          <p:spPr>
            <a:xfrm>
              <a:off x="423862" y="412749"/>
              <a:ext cx="9361487"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Live sport – </a:t>
              </a:r>
              <a:r>
                <a:rPr lang="sv-SE" u="none" dirty="0" err="1"/>
                <a:t>traditional</a:t>
              </a:r>
              <a:r>
                <a:rPr lang="sv-SE" u="none" dirty="0"/>
                <a:t> </a:t>
              </a:r>
              <a:r>
                <a:rPr lang="sv-SE" u="none" dirty="0" err="1"/>
                <a:t>value</a:t>
              </a:r>
              <a:r>
                <a:rPr lang="sv-SE" u="none" dirty="0"/>
                <a:t> </a:t>
              </a:r>
              <a:r>
                <a:rPr lang="sv-SE" u="none" dirty="0" err="1"/>
                <a:t>chain</a:t>
              </a:r>
              <a:r>
                <a:rPr lang="sv-SE" u="none" dirty="0"/>
                <a:t> </a:t>
              </a:r>
              <a:r>
                <a:rPr lang="sv-SE" u="none" dirty="0" err="1"/>
                <a:t>challenged</a:t>
              </a:r>
              <a:r>
                <a:rPr lang="sv-SE" u="none" dirty="0"/>
                <a:t> </a:t>
              </a:r>
            </a:p>
          </p:txBody>
        </p:sp>
        <p:cxnSp>
          <p:nvCxnSpPr>
            <p:cNvPr id="80" name="Straight Connector 79">
              <a:extLst>
                <a:ext uri="{FF2B5EF4-FFF2-40B4-BE49-F238E27FC236}">
                  <a16:creationId xmlns:a16="http://schemas.microsoft.com/office/drawing/2014/main" id="{A2F727D1-F902-4A83-B7C2-69DA29322F8A}"/>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5448F77A-D75B-4D78-A44A-81523F401015}"/>
              </a:ext>
            </a:extLst>
          </p:cNvPr>
          <p:cNvGrpSpPr/>
          <p:nvPr/>
        </p:nvGrpSpPr>
        <p:grpSpPr>
          <a:xfrm>
            <a:off x="4829893" y="6422390"/>
            <a:ext cx="246214" cy="246214"/>
            <a:chOff x="4449611" y="6432288"/>
            <a:chExt cx="246214" cy="246214"/>
          </a:xfrm>
        </p:grpSpPr>
        <p:sp>
          <p:nvSpPr>
            <p:cNvPr id="82" name="Oval 81">
              <a:extLst>
                <a:ext uri="{FF2B5EF4-FFF2-40B4-BE49-F238E27FC236}">
                  <a16:creationId xmlns:a16="http://schemas.microsoft.com/office/drawing/2014/main" id="{4B0BCB16-A33E-4941-A677-B7B3EAA63E63}"/>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83" name="Slide Number Placeholder 5">
              <a:extLst>
                <a:ext uri="{FF2B5EF4-FFF2-40B4-BE49-F238E27FC236}">
                  <a16:creationId xmlns:a16="http://schemas.microsoft.com/office/drawing/2014/main" id="{0F7368FD-EF97-4C21-AC2F-D01495B18FAA}"/>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pic>
        <p:nvPicPr>
          <p:cNvPr id="86" name="Bildobjekt 85" descr="cid:44e0f635-cb4e-477c-bec2-873d8f76301a@EURPRD10.PROD.OUTLOOK.COM"/>
          <p:cNvPicPr/>
          <p:nvPr/>
        </p:nvPicPr>
        <p:blipFill>
          <a:blip r:embed="rId26" r:link="rId27" cstate="print">
            <a:extLst>
              <a:ext uri="{28A0092B-C50C-407E-A947-70E740481C1C}">
                <a14:useLocalDpi xmlns:a14="http://schemas.microsoft.com/office/drawing/2010/main" val="0"/>
              </a:ext>
            </a:extLst>
          </a:blip>
          <a:srcRect/>
          <a:stretch>
            <a:fillRect/>
          </a:stretch>
        </p:blipFill>
        <p:spPr bwMode="auto">
          <a:xfrm>
            <a:off x="2600912" y="5135966"/>
            <a:ext cx="533400" cy="197485"/>
          </a:xfrm>
          <a:prstGeom prst="rect">
            <a:avLst/>
          </a:prstGeom>
          <a:noFill/>
          <a:ln>
            <a:noFill/>
          </a:ln>
        </p:spPr>
      </p:pic>
      <p:pic>
        <p:nvPicPr>
          <p:cNvPr id="2051" name="Picture 3" descr="34db635e-19d7-4982-8763-a258cc846062@EURPRD1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671846" y="4868560"/>
            <a:ext cx="735013"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p:cNvPicPr>
            <a:picLocks noChangeAspect="1"/>
          </p:cNvPicPr>
          <p:nvPr/>
        </p:nvPicPr>
        <p:blipFill>
          <a:blip r:embed="rId29"/>
          <a:stretch>
            <a:fillRect/>
          </a:stretch>
        </p:blipFill>
        <p:spPr>
          <a:xfrm>
            <a:off x="1292189" y="3701358"/>
            <a:ext cx="627942" cy="201185"/>
          </a:xfrm>
          <a:prstGeom prst="rect">
            <a:avLst/>
          </a:prstGeom>
        </p:spPr>
      </p:pic>
      <p:pic>
        <p:nvPicPr>
          <p:cNvPr id="4" name="Bildobjekt 3"/>
          <p:cNvPicPr>
            <a:picLocks noChangeAspect="1"/>
          </p:cNvPicPr>
          <p:nvPr/>
        </p:nvPicPr>
        <p:blipFill>
          <a:blip r:embed="rId30"/>
          <a:stretch>
            <a:fillRect/>
          </a:stretch>
        </p:blipFill>
        <p:spPr>
          <a:xfrm>
            <a:off x="2026162" y="3695921"/>
            <a:ext cx="364803" cy="296933"/>
          </a:xfrm>
          <a:prstGeom prst="rect">
            <a:avLst/>
          </a:prstGeom>
        </p:spPr>
      </p:pic>
      <p:pic>
        <p:nvPicPr>
          <p:cNvPr id="5" name="Bildobjekt 4"/>
          <p:cNvPicPr>
            <a:picLocks noChangeAspect="1"/>
          </p:cNvPicPr>
          <p:nvPr/>
        </p:nvPicPr>
        <p:blipFill>
          <a:blip r:embed="rId31"/>
          <a:stretch>
            <a:fillRect/>
          </a:stretch>
        </p:blipFill>
        <p:spPr>
          <a:xfrm>
            <a:off x="6558502" y="4288058"/>
            <a:ext cx="506602" cy="285776"/>
          </a:xfrm>
          <a:prstGeom prst="rect">
            <a:avLst/>
          </a:prstGeom>
        </p:spPr>
      </p:pic>
      <p:sp>
        <p:nvSpPr>
          <p:cNvPr id="6" name="textruta 5"/>
          <p:cNvSpPr txBox="1"/>
          <p:nvPr/>
        </p:nvSpPr>
        <p:spPr>
          <a:xfrm>
            <a:off x="8065377" y="5232043"/>
            <a:ext cx="914400" cy="914400"/>
          </a:xfrm>
          <a:prstGeom prst="rect">
            <a:avLst/>
          </a:prstGeom>
          <a:noFill/>
        </p:spPr>
        <p:txBody>
          <a:bodyPr wrap="none" lIns="36000" tIns="36000" rIns="36000" bIns="36000" rtlCol="0">
            <a:noAutofit/>
          </a:bodyPr>
          <a:lstStyle/>
          <a:p>
            <a:endParaRPr lang="sv-SE" sz="1100" dirty="0"/>
          </a:p>
        </p:txBody>
      </p:sp>
      <p:sp>
        <p:nvSpPr>
          <p:cNvPr id="8" name="textruta 7"/>
          <p:cNvSpPr txBox="1"/>
          <p:nvPr/>
        </p:nvSpPr>
        <p:spPr>
          <a:xfrm>
            <a:off x="7625512" y="968991"/>
            <a:ext cx="45719" cy="45719"/>
          </a:xfrm>
          <a:prstGeom prst="rect">
            <a:avLst/>
          </a:prstGeom>
          <a:noFill/>
        </p:spPr>
        <p:txBody>
          <a:bodyPr wrap="square" lIns="36000" tIns="36000" rIns="36000" bIns="36000" rtlCol="0">
            <a:noAutofit/>
          </a:bodyPr>
          <a:lstStyle/>
          <a:p>
            <a:endParaRPr lang="sv-SE" sz="1100" dirty="0" err="1"/>
          </a:p>
        </p:txBody>
      </p:sp>
      <p:pic>
        <p:nvPicPr>
          <p:cNvPr id="87" name="Picture 3" descr="34db635e-19d7-4982-8763-a258cc846062@EURPRD1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417520" y="1349184"/>
            <a:ext cx="735013" cy="2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46" descr="Bildresultat för skygo">
            <a:extLst>
              <a:ext uri="{FF2B5EF4-FFF2-40B4-BE49-F238E27FC236}">
                <a16:creationId xmlns:a16="http://schemas.microsoft.com/office/drawing/2014/main" id="{6E49540A-AC42-4440-8A4E-7458EEA9932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522577" y="4859527"/>
            <a:ext cx="624468" cy="338153"/>
          </a:xfrm>
          <a:prstGeom prst="rect">
            <a:avLst/>
          </a:prstGeom>
          <a:noFill/>
          <a:extLst>
            <a:ext uri="{909E8E84-426E-40DD-AFC4-6F175D3DCCD1}">
              <a14:hiddenFill xmlns:a14="http://schemas.microsoft.com/office/drawing/2010/main">
                <a:solidFill>
                  <a:srgbClr val="FFFFFF"/>
                </a:solidFill>
              </a14:hiddenFill>
            </a:ext>
          </a:extLst>
        </p:spPr>
      </p:pic>
      <p:sp>
        <p:nvSpPr>
          <p:cNvPr id="12" name="Explosion 2 11"/>
          <p:cNvSpPr/>
          <p:nvPr/>
        </p:nvSpPr>
        <p:spPr>
          <a:xfrm>
            <a:off x="7443646" y="3662899"/>
            <a:ext cx="1979049" cy="831317"/>
          </a:xfrm>
          <a:prstGeom prst="irregularSeal2">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900" b="1" dirty="0"/>
              <a:t>OTT</a:t>
            </a:r>
          </a:p>
        </p:txBody>
      </p:sp>
      <p:sp>
        <p:nvSpPr>
          <p:cNvPr id="15" name="Blixt 14"/>
          <p:cNvSpPr/>
          <p:nvPr/>
        </p:nvSpPr>
        <p:spPr>
          <a:xfrm>
            <a:off x="7101844" y="2569464"/>
            <a:ext cx="918949" cy="1181458"/>
          </a:xfrm>
          <a:prstGeom prst="lightningBolt">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sv-SE" sz="900" b="1" dirty="0" err="1"/>
          </a:p>
        </p:txBody>
      </p:sp>
      <p:pic>
        <p:nvPicPr>
          <p:cNvPr id="7" name="Bildobjekt 6"/>
          <p:cNvPicPr>
            <a:picLocks noChangeAspect="1"/>
          </p:cNvPicPr>
          <p:nvPr/>
        </p:nvPicPr>
        <p:blipFill>
          <a:blip r:embed="rId33"/>
          <a:stretch>
            <a:fillRect/>
          </a:stretch>
        </p:blipFill>
        <p:spPr>
          <a:xfrm>
            <a:off x="1113574" y="1595878"/>
            <a:ext cx="1101738" cy="232563"/>
          </a:xfrm>
          <a:prstGeom prst="rect">
            <a:avLst/>
          </a:prstGeom>
        </p:spPr>
      </p:pic>
      <p:pic>
        <p:nvPicPr>
          <p:cNvPr id="11" name="Bildobjekt 10"/>
          <p:cNvPicPr>
            <a:picLocks noChangeAspect="1"/>
          </p:cNvPicPr>
          <p:nvPr/>
        </p:nvPicPr>
        <p:blipFill>
          <a:blip r:embed="rId34"/>
          <a:stretch>
            <a:fillRect/>
          </a:stretch>
        </p:blipFill>
        <p:spPr>
          <a:xfrm>
            <a:off x="7352930" y="1347231"/>
            <a:ext cx="513788" cy="315167"/>
          </a:xfrm>
          <a:prstGeom prst="rect">
            <a:avLst/>
          </a:prstGeom>
        </p:spPr>
      </p:pic>
      <p:pic>
        <p:nvPicPr>
          <p:cNvPr id="13" name="Bildobjekt 12"/>
          <p:cNvPicPr>
            <a:picLocks noChangeAspect="1"/>
          </p:cNvPicPr>
          <p:nvPr/>
        </p:nvPicPr>
        <p:blipFill>
          <a:blip r:embed="rId35"/>
          <a:stretch>
            <a:fillRect/>
          </a:stretch>
        </p:blipFill>
        <p:spPr>
          <a:xfrm>
            <a:off x="8624518" y="1330273"/>
            <a:ext cx="355259" cy="355259"/>
          </a:xfrm>
          <a:prstGeom prst="rect">
            <a:avLst/>
          </a:prstGeom>
        </p:spPr>
      </p:pic>
      <p:pic>
        <p:nvPicPr>
          <p:cNvPr id="14" name="Bildobjekt 13"/>
          <p:cNvPicPr>
            <a:picLocks noChangeAspect="1"/>
          </p:cNvPicPr>
          <p:nvPr/>
        </p:nvPicPr>
        <p:blipFill>
          <a:blip r:embed="rId36"/>
          <a:stretch>
            <a:fillRect/>
          </a:stretch>
        </p:blipFill>
        <p:spPr>
          <a:xfrm>
            <a:off x="6422479" y="3784028"/>
            <a:ext cx="801034" cy="221363"/>
          </a:xfrm>
          <a:prstGeom prst="rect">
            <a:avLst/>
          </a:prstGeom>
        </p:spPr>
      </p:pic>
      <p:pic>
        <p:nvPicPr>
          <p:cNvPr id="16" name="Bildobjekt 15"/>
          <p:cNvPicPr>
            <a:picLocks noChangeAspect="1"/>
          </p:cNvPicPr>
          <p:nvPr/>
        </p:nvPicPr>
        <p:blipFill rotWithShape="1">
          <a:blip r:embed="rId37" cstate="print">
            <a:extLst>
              <a:ext uri="{28A0092B-C50C-407E-A947-70E740481C1C}">
                <a14:useLocalDpi xmlns:a14="http://schemas.microsoft.com/office/drawing/2010/main" val="0"/>
              </a:ext>
            </a:extLst>
          </a:blip>
          <a:srcRect l="119" t="39092" r="19459" b="-987"/>
          <a:stretch/>
        </p:blipFill>
        <p:spPr>
          <a:xfrm>
            <a:off x="3139865" y="1811280"/>
            <a:ext cx="725829" cy="216895"/>
          </a:xfrm>
          <a:prstGeom prst="rect">
            <a:avLst/>
          </a:prstGeom>
        </p:spPr>
      </p:pic>
      <p:pic>
        <p:nvPicPr>
          <p:cNvPr id="9" name="Bildobjekt 8">
            <a:extLst>
              <a:ext uri="{FF2B5EF4-FFF2-40B4-BE49-F238E27FC236}">
                <a16:creationId xmlns:a16="http://schemas.microsoft.com/office/drawing/2014/main" id="{B8E608DC-A831-40BC-A896-700C66E316F6}"/>
              </a:ext>
            </a:extLst>
          </p:cNvPr>
          <p:cNvPicPr>
            <a:picLocks noChangeAspect="1"/>
          </p:cNvPicPr>
          <p:nvPr/>
        </p:nvPicPr>
        <p:blipFill>
          <a:blip r:embed="rId38"/>
          <a:stretch>
            <a:fillRect/>
          </a:stretch>
        </p:blipFill>
        <p:spPr>
          <a:xfrm>
            <a:off x="4696211" y="4087909"/>
            <a:ext cx="594174" cy="314681"/>
          </a:xfrm>
          <a:prstGeom prst="rect">
            <a:avLst/>
          </a:prstGeom>
        </p:spPr>
      </p:pic>
      <p:pic>
        <p:nvPicPr>
          <p:cNvPr id="10" name="Bildobjekt 9">
            <a:extLst>
              <a:ext uri="{FF2B5EF4-FFF2-40B4-BE49-F238E27FC236}">
                <a16:creationId xmlns:a16="http://schemas.microsoft.com/office/drawing/2014/main" id="{7E0C68CB-321F-4E4A-AE8C-D6683F9C094E}"/>
              </a:ext>
            </a:extLst>
          </p:cNvPr>
          <p:cNvPicPr>
            <a:picLocks noChangeAspect="1"/>
          </p:cNvPicPr>
          <p:nvPr/>
        </p:nvPicPr>
        <p:blipFill>
          <a:blip r:embed="rId39"/>
          <a:stretch>
            <a:fillRect/>
          </a:stretch>
        </p:blipFill>
        <p:spPr>
          <a:xfrm>
            <a:off x="7918778" y="1013847"/>
            <a:ext cx="584405" cy="276160"/>
          </a:xfrm>
          <a:prstGeom prst="rect">
            <a:avLst/>
          </a:prstGeom>
        </p:spPr>
      </p:pic>
      <p:pic>
        <p:nvPicPr>
          <p:cNvPr id="17" name="Bildobjekt 16">
            <a:extLst>
              <a:ext uri="{FF2B5EF4-FFF2-40B4-BE49-F238E27FC236}">
                <a16:creationId xmlns:a16="http://schemas.microsoft.com/office/drawing/2014/main" id="{84A94AC3-C88D-40D4-B72C-D7665BDC4A0B}"/>
              </a:ext>
            </a:extLst>
          </p:cNvPr>
          <p:cNvPicPr>
            <a:picLocks noChangeAspect="1"/>
          </p:cNvPicPr>
          <p:nvPr/>
        </p:nvPicPr>
        <p:blipFill>
          <a:blip r:embed="rId40"/>
          <a:stretch>
            <a:fillRect/>
          </a:stretch>
        </p:blipFill>
        <p:spPr>
          <a:xfrm>
            <a:off x="3978593" y="4112203"/>
            <a:ext cx="591268" cy="275925"/>
          </a:xfrm>
          <a:prstGeom prst="rect">
            <a:avLst/>
          </a:prstGeom>
        </p:spPr>
      </p:pic>
    </p:spTree>
    <p:extLst>
      <p:ext uri="{BB962C8B-B14F-4D97-AF65-F5344CB8AC3E}">
        <p14:creationId xmlns:p14="http://schemas.microsoft.com/office/powerpoint/2010/main" val="41073773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2"/>
          <a:stretch>
            <a:fillRect/>
          </a:stretch>
        </p:blipFill>
        <p:spPr>
          <a:xfrm>
            <a:off x="885100" y="2378318"/>
            <a:ext cx="627942" cy="201185"/>
          </a:xfrm>
          <a:prstGeom prst="rect">
            <a:avLst/>
          </a:prstGeom>
        </p:spPr>
      </p:pic>
      <p:pic>
        <p:nvPicPr>
          <p:cNvPr id="5" name="Bildobjekt 4"/>
          <p:cNvPicPr>
            <a:picLocks noChangeAspect="1"/>
          </p:cNvPicPr>
          <p:nvPr/>
        </p:nvPicPr>
        <p:blipFill>
          <a:blip r:embed="rId3"/>
          <a:stretch>
            <a:fillRect/>
          </a:stretch>
        </p:blipFill>
        <p:spPr>
          <a:xfrm>
            <a:off x="1957923" y="2282570"/>
            <a:ext cx="364803" cy="296933"/>
          </a:xfrm>
          <a:prstGeom prst="rect">
            <a:avLst/>
          </a:prstGeom>
        </p:spPr>
      </p:pic>
      <p:pic>
        <p:nvPicPr>
          <p:cNvPr id="6" name="image45.gif" descr="http://content.sportslogos.net/leagues/thumbs/1.gif"/>
          <p:cNvPicPr>
            <a:picLocks noChangeAspect="1"/>
          </p:cNvPicPr>
          <p:nvPr/>
        </p:nvPicPr>
        <p:blipFill>
          <a:blip r:embed="rId4">
            <a:extLst/>
          </a:blip>
          <a:stretch>
            <a:fillRect/>
          </a:stretch>
        </p:blipFill>
        <p:spPr>
          <a:xfrm>
            <a:off x="2675370" y="2282570"/>
            <a:ext cx="457201" cy="343198"/>
          </a:xfrm>
          <a:prstGeom prst="rect">
            <a:avLst/>
          </a:prstGeom>
          <a:ln w="12700">
            <a:miter lim="400000"/>
          </a:ln>
        </p:spPr>
      </p:pic>
      <p:pic>
        <p:nvPicPr>
          <p:cNvPr id="8" name="image13.jpg" descr="http://www.ccsuvt.org/adl/wp-content/uploads/2013/11/Olympic-Rings.jpg"/>
          <p:cNvPicPr>
            <a:picLocks noChangeAspect="1"/>
          </p:cNvPicPr>
          <p:nvPr/>
        </p:nvPicPr>
        <p:blipFill>
          <a:blip r:embed="rId5">
            <a:extLst/>
          </a:blip>
          <a:stretch>
            <a:fillRect/>
          </a:stretch>
        </p:blipFill>
        <p:spPr>
          <a:xfrm>
            <a:off x="2169131" y="2918792"/>
            <a:ext cx="540360" cy="414042"/>
          </a:xfrm>
          <a:prstGeom prst="rect">
            <a:avLst/>
          </a:prstGeom>
          <a:ln w="12700">
            <a:miter lim="400000"/>
          </a:ln>
        </p:spPr>
      </p:pic>
      <p:grpSp>
        <p:nvGrpSpPr>
          <p:cNvPr id="9" name="Group 672"/>
          <p:cNvGrpSpPr/>
          <p:nvPr/>
        </p:nvGrpSpPr>
        <p:grpSpPr>
          <a:xfrm>
            <a:off x="885100" y="3587482"/>
            <a:ext cx="1994578" cy="495689"/>
            <a:chOff x="-1" y="-38400"/>
            <a:chExt cx="1556187" cy="492330"/>
          </a:xfrm>
        </p:grpSpPr>
        <p:sp>
          <p:nvSpPr>
            <p:cNvPr id="10" name="Shape 670"/>
            <p:cNvSpPr/>
            <p:nvPr/>
          </p:nvSpPr>
          <p:spPr>
            <a:xfrm>
              <a:off x="-1" y="-38400"/>
              <a:ext cx="1556187" cy="492330"/>
            </a:xfrm>
            <a:prstGeom prst="chevron">
              <a:avLst>
                <a:gd name="adj" fmla="val 39515"/>
              </a:avLst>
            </a:prstGeom>
            <a:solidFill>
              <a:schemeClr val="accent3"/>
            </a:solidFill>
            <a:ln w="3175" cap="flat">
              <a:solidFill>
                <a:srgbClr val="FFFFFF"/>
              </a:solidFill>
              <a:prstDash val="solid"/>
              <a:round/>
            </a:ln>
            <a:effectLst/>
          </p:spPr>
          <p:txBody>
            <a:bodyPr wrap="square" lIns="0" tIns="0" rIns="0" bIns="0" numCol="1" anchor="ctr">
              <a:noAutofit/>
            </a:bodyPr>
            <a:lstStyle/>
            <a:p>
              <a:pPr algn="ctr" defTabSz="844083" hangingPunct="0">
                <a:defRPr sz="900" b="1">
                  <a:solidFill>
                    <a:srgbClr val="FFFFFF"/>
                  </a:solidFill>
                </a:defRPr>
              </a:pPr>
              <a:endParaRPr sz="831" b="1" kern="0">
                <a:solidFill>
                  <a:srgbClr val="FFFFFF"/>
                </a:solidFill>
                <a:sym typeface="Garamond"/>
              </a:endParaRPr>
            </a:p>
          </p:txBody>
        </p:sp>
        <p:sp>
          <p:nvSpPr>
            <p:cNvPr id="11" name="Shape 671"/>
            <p:cNvSpPr/>
            <p:nvPr/>
          </p:nvSpPr>
          <p:spPr>
            <a:xfrm>
              <a:off x="194543" y="93320"/>
              <a:ext cx="1167100" cy="3056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algn="ctr" defTabSz="844083" hangingPunct="0">
                <a:defRPr sz="900" b="1">
                  <a:solidFill>
                    <a:srgbClr val="FFFFFF"/>
                  </a:solidFill>
                </a:defRPr>
              </a:pPr>
              <a:r>
                <a:rPr sz="1000" b="1" kern="0" dirty="0">
                  <a:solidFill>
                    <a:srgbClr val="FFFFFF"/>
                  </a:solidFill>
                  <a:sym typeface="Garamond"/>
                </a:rPr>
                <a:t>Sport</a:t>
              </a:r>
              <a:r>
                <a:rPr lang="sv-SE" sz="1000" b="1" kern="0" dirty="0">
                  <a:solidFill>
                    <a:srgbClr val="FFFFFF"/>
                  </a:solidFill>
                  <a:sym typeface="Garamond"/>
                </a:rPr>
                <a:t> </a:t>
              </a:r>
              <a:r>
                <a:rPr sz="1000" b="1" kern="0" dirty="0">
                  <a:solidFill>
                    <a:srgbClr val="FFFFFF"/>
                  </a:solidFill>
                  <a:sym typeface="Garamond"/>
                </a:rPr>
                <a:t>media rights </a:t>
              </a:r>
              <a:br>
                <a:rPr sz="1000" b="1" kern="0" dirty="0">
                  <a:solidFill>
                    <a:srgbClr val="FFFFFF"/>
                  </a:solidFill>
                  <a:sym typeface="Garamond"/>
                </a:rPr>
              </a:br>
              <a:r>
                <a:rPr sz="1000" b="1" kern="0" dirty="0">
                  <a:solidFill>
                    <a:srgbClr val="FFFFFF"/>
                  </a:solidFill>
                  <a:sym typeface="Garamond"/>
                </a:rPr>
                <a:t>management companies</a:t>
              </a:r>
            </a:p>
          </p:txBody>
        </p:sp>
      </p:grpSp>
      <p:pic>
        <p:nvPicPr>
          <p:cNvPr id="15" name="image17.png" descr="http://www.sportelamerica.com/pics_site/logo-mpsilva.png"/>
          <p:cNvPicPr>
            <a:picLocks noChangeAspect="1"/>
          </p:cNvPicPr>
          <p:nvPr/>
        </p:nvPicPr>
        <p:blipFill>
          <a:blip r:embed="rId6">
            <a:extLst/>
          </a:blip>
          <a:stretch>
            <a:fillRect/>
          </a:stretch>
        </p:blipFill>
        <p:spPr>
          <a:xfrm>
            <a:off x="913985" y="4539998"/>
            <a:ext cx="897493" cy="170151"/>
          </a:xfrm>
          <a:prstGeom prst="rect">
            <a:avLst/>
          </a:prstGeom>
          <a:ln w="12700">
            <a:miter lim="400000"/>
          </a:ln>
        </p:spPr>
      </p:pic>
      <p:pic>
        <p:nvPicPr>
          <p:cNvPr id="16" name="Bildobjekt 15" descr="cid:44e0f635-cb4e-477c-bec2-873d8f76301a@EURPRD10.PROD.OUTLOOK.COM"/>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2079739" y="4512664"/>
            <a:ext cx="533400" cy="197485"/>
          </a:xfrm>
          <a:prstGeom prst="rect">
            <a:avLst/>
          </a:prstGeom>
          <a:noFill/>
          <a:ln>
            <a:noFill/>
          </a:ln>
        </p:spPr>
      </p:pic>
      <p:pic>
        <p:nvPicPr>
          <p:cNvPr id="17" name="image1.pdf" descr="csm_colour[1].pdf"/>
          <p:cNvPicPr>
            <a:picLocks noChangeAspect="1"/>
          </p:cNvPicPr>
          <p:nvPr/>
        </p:nvPicPr>
        <p:blipFill>
          <a:blip r:embed="rId9">
            <a:extLst/>
          </a:blip>
          <a:stretch>
            <a:fillRect/>
          </a:stretch>
        </p:blipFill>
        <p:spPr>
          <a:xfrm>
            <a:off x="896888" y="5025125"/>
            <a:ext cx="944339" cy="283699"/>
          </a:xfrm>
          <a:prstGeom prst="rect">
            <a:avLst/>
          </a:prstGeom>
          <a:ln w="12700">
            <a:miter lim="400000"/>
          </a:ln>
        </p:spPr>
      </p:pic>
      <p:pic>
        <p:nvPicPr>
          <p:cNvPr id="18" name="image15.png" descr="http://www.infrontsports.com/fileadmin/template/main/images/logo.gif">
            <a:hlinkClick r:id="rId10"/>
          </p:cNvPr>
          <p:cNvPicPr>
            <a:picLocks noChangeAspect="1"/>
          </p:cNvPicPr>
          <p:nvPr/>
        </p:nvPicPr>
        <p:blipFill>
          <a:blip r:embed="rId11">
            <a:extLst/>
          </a:blip>
          <a:stretch>
            <a:fillRect/>
          </a:stretch>
        </p:blipFill>
        <p:spPr>
          <a:xfrm>
            <a:off x="2032209" y="5025125"/>
            <a:ext cx="628460" cy="321674"/>
          </a:xfrm>
          <a:prstGeom prst="rect">
            <a:avLst/>
          </a:prstGeom>
          <a:ln w="12700">
            <a:miter lim="400000"/>
          </a:ln>
        </p:spPr>
      </p:pic>
      <p:grpSp>
        <p:nvGrpSpPr>
          <p:cNvPr id="19" name="Group 76">
            <a:extLst>
              <a:ext uri="{FF2B5EF4-FFF2-40B4-BE49-F238E27FC236}">
                <a16:creationId xmlns:a16="http://schemas.microsoft.com/office/drawing/2014/main" id="{06AD1B12-9E77-47AA-975D-A4944E0D01B3}"/>
              </a:ext>
            </a:extLst>
          </p:cNvPr>
          <p:cNvGrpSpPr/>
          <p:nvPr/>
        </p:nvGrpSpPr>
        <p:grpSpPr>
          <a:xfrm>
            <a:off x="273050" y="412749"/>
            <a:ext cx="9512299" cy="342584"/>
            <a:chOff x="273050" y="412749"/>
            <a:chExt cx="9512299" cy="342584"/>
          </a:xfrm>
        </p:grpSpPr>
        <p:sp>
          <p:nvSpPr>
            <p:cNvPr id="20" name="Rubrik 4">
              <a:extLst>
                <a:ext uri="{FF2B5EF4-FFF2-40B4-BE49-F238E27FC236}">
                  <a16:creationId xmlns:a16="http://schemas.microsoft.com/office/drawing/2014/main" id="{1137A631-62C3-492F-9F05-78A96EC428E1}"/>
                </a:ext>
              </a:extLst>
            </p:cNvPr>
            <p:cNvSpPr txBox="1">
              <a:spLocks/>
            </p:cNvSpPr>
            <p:nvPr/>
          </p:nvSpPr>
          <p:spPr>
            <a:xfrm>
              <a:off x="273050" y="412749"/>
              <a:ext cx="9512299"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solidFill>
                    <a:prstClr val="black"/>
                  </a:solidFill>
                  <a:uFill>
                    <a:solidFill>
                      <a:prstClr val="white">
                        <a:lumMod val="75000"/>
                      </a:prstClr>
                    </a:solidFill>
                  </a:uFill>
                </a:rPr>
                <a:t>Live sport – alternative or </a:t>
              </a:r>
              <a:r>
                <a:rPr lang="sv-SE" u="none" dirty="0" err="1">
                  <a:solidFill>
                    <a:prstClr val="black"/>
                  </a:solidFill>
                  <a:uFill>
                    <a:solidFill>
                      <a:prstClr val="white">
                        <a:lumMod val="75000"/>
                      </a:prstClr>
                    </a:solidFill>
                  </a:uFill>
                </a:rPr>
                <a:t>additional</a:t>
              </a:r>
              <a:r>
                <a:rPr lang="sv-SE" u="none" dirty="0">
                  <a:solidFill>
                    <a:prstClr val="black"/>
                  </a:solidFill>
                  <a:uFill>
                    <a:solidFill>
                      <a:prstClr val="white">
                        <a:lumMod val="75000"/>
                      </a:prstClr>
                    </a:solidFill>
                  </a:uFill>
                </a:rPr>
                <a:t> </a:t>
              </a:r>
              <a:r>
                <a:rPr lang="sv-SE" u="none" dirty="0" err="1">
                  <a:solidFill>
                    <a:prstClr val="black"/>
                  </a:solidFill>
                  <a:uFill>
                    <a:solidFill>
                      <a:prstClr val="white">
                        <a:lumMod val="75000"/>
                      </a:prstClr>
                    </a:solidFill>
                  </a:uFill>
                </a:rPr>
                <a:t>value</a:t>
              </a:r>
              <a:r>
                <a:rPr lang="sv-SE" u="none" dirty="0">
                  <a:solidFill>
                    <a:prstClr val="black"/>
                  </a:solidFill>
                  <a:uFill>
                    <a:solidFill>
                      <a:prstClr val="white">
                        <a:lumMod val="75000"/>
                      </a:prstClr>
                    </a:solidFill>
                  </a:uFill>
                </a:rPr>
                <a:t> </a:t>
              </a:r>
              <a:r>
                <a:rPr lang="sv-SE" u="none" dirty="0" err="1">
                  <a:solidFill>
                    <a:prstClr val="black"/>
                  </a:solidFill>
                  <a:uFill>
                    <a:solidFill>
                      <a:prstClr val="white">
                        <a:lumMod val="75000"/>
                      </a:prstClr>
                    </a:solidFill>
                  </a:uFill>
                </a:rPr>
                <a:t>chain</a:t>
              </a:r>
              <a:r>
                <a:rPr lang="sv-SE" u="none" dirty="0">
                  <a:solidFill>
                    <a:prstClr val="black"/>
                  </a:solidFill>
                  <a:uFill>
                    <a:solidFill>
                      <a:prstClr val="white">
                        <a:lumMod val="75000"/>
                      </a:prstClr>
                    </a:solidFill>
                  </a:uFill>
                </a:rPr>
                <a:t> </a:t>
              </a:r>
            </a:p>
          </p:txBody>
        </p:sp>
        <p:cxnSp>
          <p:nvCxnSpPr>
            <p:cNvPr id="21" name="Straight Connector 79">
              <a:extLst>
                <a:ext uri="{FF2B5EF4-FFF2-40B4-BE49-F238E27FC236}">
                  <a16:creationId xmlns:a16="http://schemas.microsoft.com/office/drawing/2014/main" id="{A2F727D1-F902-4A83-B7C2-69DA29322F8A}"/>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Group 643"/>
          <p:cNvGrpSpPr/>
          <p:nvPr/>
        </p:nvGrpSpPr>
        <p:grpSpPr>
          <a:xfrm>
            <a:off x="3350935" y="2612464"/>
            <a:ext cx="4087095" cy="454460"/>
            <a:chOff x="0" y="0"/>
            <a:chExt cx="5984846" cy="492330"/>
          </a:xfrm>
        </p:grpSpPr>
        <p:sp>
          <p:nvSpPr>
            <p:cNvPr id="24" name="Shape 641"/>
            <p:cNvSpPr/>
            <p:nvPr/>
          </p:nvSpPr>
          <p:spPr>
            <a:xfrm>
              <a:off x="0" y="0"/>
              <a:ext cx="5984846" cy="492330"/>
            </a:xfrm>
            <a:prstGeom prst="chevron">
              <a:avLst>
                <a:gd name="adj" fmla="val 39515"/>
              </a:avLst>
            </a:prstGeom>
            <a:solidFill>
              <a:schemeClr val="accent3"/>
            </a:solidFill>
            <a:ln w="31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defRPr>
              </a:pPr>
              <a:endParaRPr sz="1662" kern="0">
                <a:solidFill>
                  <a:srgbClr val="FFFFFF"/>
                </a:solidFill>
                <a:sym typeface="Garamond"/>
              </a:endParaRPr>
            </a:p>
          </p:txBody>
        </p:sp>
        <p:sp>
          <p:nvSpPr>
            <p:cNvPr id="25" name="Shape 642"/>
            <p:cNvSpPr/>
            <p:nvPr/>
          </p:nvSpPr>
          <p:spPr>
            <a:xfrm>
              <a:off x="194545" y="146137"/>
              <a:ext cx="5595757" cy="2000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900" b="1">
                  <a:solidFill>
                    <a:srgbClr val="FFFFFF"/>
                  </a:solidFill>
                </a:defRPr>
              </a:lvl1pPr>
            </a:lstStyle>
            <a:p>
              <a:pPr defTabSz="844083" hangingPunct="0"/>
              <a:r>
                <a:rPr lang="sv-SE" sz="1200" kern="0" dirty="0" err="1">
                  <a:sym typeface="Garamond"/>
                </a:rPr>
                <a:t>Offering</a:t>
              </a:r>
              <a:r>
                <a:rPr lang="sv-SE" sz="1200" kern="0" dirty="0">
                  <a:sym typeface="Garamond"/>
                </a:rPr>
                <a:t> </a:t>
              </a:r>
              <a:r>
                <a:rPr lang="sv-SE" sz="1200" kern="0" dirty="0" err="1">
                  <a:sym typeface="Garamond"/>
                </a:rPr>
                <a:t>of</a:t>
              </a:r>
              <a:r>
                <a:rPr lang="sv-SE" sz="1200" kern="0" dirty="0">
                  <a:sym typeface="Garamond"/>
                </a:rPr>
                <a:t> in house OTT services</a:t>
              </a:r>
              <a:endParaRPr sz="1200" kern="0" dirty="0">
                <a:sym typeface="Garamond"/>
              </a:endParaRPr>
            </a:p>
          </p:txBody>
        </p:sp>
      </p:grpSp>
      <p:grpSp>
        <p:nvGrpSpPr>
          <p:cNvPr id="26" name="Group 690"/>
          <p:cNvGrpSpPr/>
          <p:nvPr/>
        </p:nvGrpSpPr>
        <p:grpSpPr>
          <a:xfrm>
            <a:off x="820919" y="1647099"/>
            <a:ext cx="2422580" cy="454460"/>
            <a:chOff x="-1" y="-1"/>
            <a:chExt cx="2624459" cy="492331"/>
          </a:xfrm>
        </p:grpSpPr>
        <p:sp>
          <p:nvSpPr>
            <p:cNvPr id="27" name="Shape 688"/>
            <p:cNvSpPr/>
            <p:nvPr/>
          </p:nvSpPr>
          <p:spPr>
            <a:xfrm>
              <a:off x="-1" y="-1"/>
              <a:ext cx="2624459" cy="4923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817" y="0"/>
                  </a:lnTo>
                  <a:lnTo>
                    <a:pt x="21600" y="10800"/>
                  </a:lnTo>
                  <a:lnTo>
                    <a:pt x="19817" y="21600"/>
                  </a:lnTo>
                  <a:lnTo>
                    <a:pt x="0" y="21600"/>
                  </a:lnTo>
                  <a:close/>
                </a:path>
              </a:pathLst>
            </a:custGeom>
            <a:solidFill>
              <a:schemeClr val="accent1"/>
            </a:solidFill>
            <a:ln w="31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defRPr>
              </a:pPr>
              <a:endParaRPr sz="1662" kern="0">
                <a:solidFill>
                  <a:srgbClr val="FFFFFF"/>
                </a:solidFill>
                <a:latin typeface="Garamond"/>
                <a:sym typeface="Garamond"/>
              </a:endParaRPr>
            </a:p>
          </p:txBody>
        </p:sp>
        <p:sp>
          <p:nvSpPr>
            <p:cNvPr id="28" name="Shape 689"/>
            <p:cNvSpPr/>
            <p:nvPr/>
          </p:nvSpPr>
          <p:spPr>
            <a:xfrm>
              <a:off x="-1" y="146138"/>
              <a:ext cx="2516123" cy="2000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algn="ctr" defTabSz="844083" hangingPunct="0">
                <a:defRPr sz="900" b="1">
                  <a:solidFill>
                    <a:srgbClr val="FFFFFF"/>
                  </a:solidFill>
                </a:defRPr>
              </a:pPr>
              <a:r>
                <a:rPr lang="sv-SE" sz="1200" b="1" kern="0" dirty="0">
                  <a:solidFill>
                    <a:srgbClr val="FFFFFF"/>
                  </a:solidFill>
                  <a:latin typeface="Garamond"/>
                  <a:sym typeface="Garamond"/>
                </a:rPr>
                <a:t>R</a:t>
              </a:r>
              <a:r>
                <a:rPr sz="1200" b="1" kern="0" dirty="0" err="1">
                  <a:solidFill>
                    <a:srgbClr val="FFFFFF"/>
                  </a:solidFill>
                  <a:latin typeface="Garamond"/>
                  <a:sym typeface="Garamond"/>
                </a:rPr>
                <a:t>ights</a:t>
              </a:r>
              <a:r>
                <a:rPr lang="sv-SE" sz="1200" b="1" kern="0" dirty="0">
                  <a:solidFill>
                    <a:srgbClr val="FFFFFF"/>
                  </a:solidFill>
                  <a:latin typeface="Garamond"/>
                  <a:sym typeface="Garamond"/>
                </a:rPr>
                <a:t> </a:t>
              </a:r>
              <a:r>
                <a:rPr sz="1200" b="1" kern="0" dirty="0">
                  <a:solidFill>
                    <a:srgbClr val="FFFFFF"/>
                  </a:solidFill>
                  <a:latin typeface="Garamond"/>
                  <a:sym typeface="Garamond"/>
                </a:rPr>
                <a:t>owners</a:t>
              </a:r>
            </a:p>
          </p:txBody>
        </p:sp>
      </p:grpSp>
      <p:sp>
        <p:nvSpPr>
          <p:cNvPr id="29" name="textruta 28"/>
          <p:cNvSpPr txBox="1"/>
          <p:nvPr/>
        </p:nvSpPr>
        <p:spPr>
          <a:xfrm>
            <a:off x="3698543" y="3836488"/>
            <a:ext cx="3992741" cy="1105790"/>
          </a:xfrm>
          <a:prstGeom prst="rect">
            <a:avLst/>
          </a:prstGeom>
          <a:noFill/>
        </p:spPr>
        <p:txBody>
          <a:bodyPr wrap="none" lIns="36000" tIns="36000" rIns="36000" bIns="36000" rtlCol="0">
            <a:noAutofit/>
          </a:bodyPr>
          <a:lstStyle/>
          <a:p>
            <a:pPr marL="180000" indent="-180000">
              <a:buClr>
                <a:schemeClr val="accent3"/>
              </a:buClr>
              <a:buSzPct val="90000"/>
              <a:buFont typeface="Arial" panose="020B0604020202020204" pitchFamily="34" charset="0"/>
              <a:buChar char="■"/>
            </a:pPr>
            <a:r>
              <a:rPr lang="sv-SE" sz="1400" dirty="0">
                <a:latin typeface="Garamond"/>
                <a:sym typeface="Garamond"/>
              </a:rPr>
              <a:t>In </a:t>
            </a:r>
            <a:r>
              <a:rPr lang="sv-SE" sz="1400" dirty="0" err="1">
                <a:latin typeface="Garamond"/>
                <a:sym typeface="Garamond"/>
              </a:rPr>
              <a:t>depth</a:t>
            </a:r>
            <a:r>
              <a:rPr lang="sv-SE" sz="1400" dirty="0">
                <a:latin typeface="Garamond"/>
                <a:sym typeface="Garamond"/>
              </a:rPr>
              <a:t> </a:t>
            </a:r>
            <a:r>
              <a:rPr lang="sv-SE" sz="1400" dirty="0" err="1">
                <a:latin typeface="Garamond"/>
                <a:sym typeface="Garamond"/>
              </a:rPr>
              <a:t>coverage</a:t>
            </a:r>
            <a:r>
              <a:rPr lang="sv-SE" sz="1400" dirty="0">
                <a:latin typeface="Garamond"/>
                <a:sym typeface="Garamond"/>
              </a:rPr>
              <a:t> </a:t>
            </a:r>
            <a:r>
              <a:rPr lang="sv-SE" sz="1400" dirty="0" err="1">
                <a:latin typeface="Garamond"/>
                <a:sym typeface="Garamond"/>
              </a:rPr>
              <a:t>of</a:t>
            </a:r>
            <a:r>
              <a:rPr lang="sv-SE" sz="1400" dirty="0">
                <a:latin typeface="Garamond"/>
                <a:sym typeface="Garamond"/>
              </a:rPr>
              <a:t> a </a:t>
            </a:r>
            <a:r>
              <a:rPr lang="sv-SE" sz="1400" dirty="0" err="1">
                <a:latin typeface="Garamond"/>
                <a:sym typeface="Garamond"/>
              </a:rPr>
              <a:t>league</a:t>
            </a:r>
            <a:r>
              <a:rPr lang="sv-SE" sz="1400" dirty="0">
                <a:latin typeface="Garamond"/>
                <a:sym typeface="Garamond"/>
              </a:rPr>
              <a:t> or an event</a:t>
            </a:r>
          </a:p>
          <a:p>
            <a:pPr marL="180000" indent="-180000">
              <a:buClr>
                <a:schemeClr val="accent3"/>
              </a:buClr>
              <a:buSzPct val="90000"/>
              <a:buFont typeface="Arial" panose="020B0604020202020204" pitchFamily="34" charset="0"/>
              <a:buChar char="■"/>
            </a:pPr>
            <a:r>
              <a:rPr lang="sv-SE" sz="1400" dirty="0" err="1">
                <a:latin typeface="Garamond"/>
                <a:sym typeface="Garamond"/>
              </a:rPr>
              <a:t>Away</a:t>
            </a:r>
            <a:r>
              <a:rPr lang="sv-SE" sz="1400" dirty="0">
                <a:latin typeface="Garamond"/>
                <a:sym typeface="Garamond"/>
              </a:rPr>
              <a:t> to </a:t>
            </a:r>
            <a:r>
              <a:rPr lang="sv-SE" sz="1400" dirty="0" err="1">
                <a:latin typeface="Garamond"/>
                <a:sym typeface="Garamond"/>
              </a:rPr>
              <a:t>reach</a:t>
            </a:r>
            <a:r>
              <a:rPr lang="sv-SE" sz="1400" dirty="0">
                <a:latin typeface="Garamond"/>
                <a:sym typeface="Garamond"/>
              </a:rPr>
              <a:t> fans </a:t>
            </a:r>
            <a:r>
              <a:rPr lang="sv-SE" sz="1400" dirty="0" err="1">
                <a:latin typeface="Garamond"/>
                <a:sym typeface="Garamond"/>
              </a:rPr>
              <a:t>away</a:t>
            </a:r>
            <a:r>
              <a:rPr lang="sv-SE" sz="1400" dirty="0">
                <a:latin typeface="Garamond"/>
                <a:sym typeface="Garamond"/>
              </a:rPr>
              <a:t> from the </a:t>
            </a:r>
            <a:r>
              <a:rPr lang="sv-SE" sz="1400" dirty="0" err="1">
                <a:latin typeface="Garamond"/>
                <a:sym typeface="Garamond"/>
              </a:rPr>
              <a:t>home</a:t>
            </a:r>
            <a:r>
              <a:rPr lang="sv-SE" sz="1400" dirty="0">
                <a:latin typeface="Garamond"/>
                <a:sym typeface="Garamond"/>
              </a:rPr>
              <a:t> markets</a:t>
            </a:r>
          </a:p>
          <a:p>
            <a:pPr marL="180000" indent="-180000">
              <a:buClr>
                <a:schemeClr val="accent3"/>
              </a:buClr>
              <a:buSzPct val="90000"/>
              <a:buFont typeface="Arial" panose="020B0604020202020204" pitchFamily="34" charset="0"/>
              <a:buChar char="■"/>
            </a:pPr>
            <a:r>
              <a:rPr lang="sv-SE" sz="1400" dirty="0" err="1">
                <a:latin typeface="Garamond"/>
                <a:sym typeface="Garamond"/>
              </a:rPr>
              <a:t>Archive</a:t>
            </a:r>
            <a:r>
              <a:rPr lang="sv-SE" sz="1400" dirty="0">
                <a:latin typeface="Garamond"/>
                <a:sym typeface="Garamond"/>
              </a:rPr>
              <a:t> </a:t>
            </a:r>
            <a:r>
              <a:rPr lang="sv-SE" sz="1400" dirty="0" err="1">
                <a:latin typeface="Garamond"/>
                <a:sym typeface="Garamond"/>
              </a:rPr>
              <a:t>offering</a:t>
            </a:r>
            <a:r>
              <a:rPr lang="sv-SE" sz="1400" dirty="0">
                <a:latin typeface="Garamond"/>
                <a:sym typeface="Garamond"/>
              </a:rPr>
              <a:t> to fans and </a:t>
            </a:r>
            <a:r>
              <a:rPr lang="sv-SE" sz="1400" dirty="0" err="1">
                <a:latin typeface="Garamond"/>
                <a:sym typeface="Garamond"/>
              </a:rPr>
              <a:t>industry</a:t>
            </a:r>
            <a:r>
              <a:rPr lang="sv-SE" sz="1400" dirty="0">
                <a:latin typeface="Garamond"/>
                <a:sym typeface="Garamond"/>
              </a:rPr>
              <a:t> specialists</a:t>
            </a:r>
          </a:p>
          <a:p>
            <a:pPr marL="180000" indent="-180000">
              <a:buClr>
                <a:schemeClr val="accent3"/>
              </a:buClr>
              <a:buSzPct val="90000"/>
              <a:buFont typeface="Arial" panose="020B0604020202020204" pitchFamily="34" charset="0"/>
              <a:buChar char="■"/>
            </a:pPr>
            <a:r>
              <a:rPr lang="sv-SE" sz="1400" dirty="0" err="1">
                <a:latin typeface="Garamond"/>
                <a:sym typeface="Garamond"/>
              </a:rPr>
              <a:t>Niche</a:t>
            </a:r>
            <a:r>
              <a:rPr lang="sv-SE" sz="1400" dirty="0">
                <a:latin typeface="Garamond"/>
                <a:sym typeface="Garamond"/>
              </a:rPr>
              <a:t> </a:t>
            </a:r>
            <a:r>
              <a:rPr lang="sv-SE" sz="1400" dirty="0" err="1">
                <a:latin typeface="Garamond"/>
                <a:sym typeface="Garamond"/>
              </a:rPr>
              <a:t>programming</a:t>
            </a:r>
            <a:r>
              <a:rPr lang="sv-SE" sz="1400" dirty="0">
                <a:latin typeface="Garamond"/>
                <a:sym typeface="Garamond"/>
              </a:rPr>
              <a:t> </a:t>
            </a:r>
            <a:r>
              <a:rPr lang="sv-SE" sz="1400" dirty="0" err="1">
                <a:latin typeface="Garamond"/>
                <a:sym typeface="Garamond"/>
              </a:rPr>
              <a:t>around</a:t>
            </a:r>
            <a:r>
              <a:rPr lang="sv-SE" sz="1400" dirty="0">
                <a:latin typeface="Garamond"/>
                <a:sym typeface="Garamond"/>
              </a:rPr>
              <a:t> a </a:t>
            </a:r>
            <a:r>
              <a:rPr lang="sv-SE" sz="1400" dirty="0" err="1">
                <a:latin typeface="Garamond"/>
                <a:sym typeface="Garamond"/>
              </a:rPr>
              <a:t>league</a:t>
            </a:r>
            <a:r>
              <a:rPr lang="sv-SE" sz="1400" dirty="0">
                <a:latin typeface="Garamond"/>
                <a:sym typeface="Garamond"/>
              </a:rPr>
              <a:t> or a sport</a:t>
            </a:r>
          </a:p>
          <a:p>
            <a:pPr marL="180000" indent="-180000">
              <a:buClr>
                <a:schemeClr val="accent3"/>
              </a:buClr>
              <a:buSzPct val="90000"/>
              <a:buFont typeface="Arial" panose="020B0604020202020204" pitchFamily="34" charset="0"/>
              <a:buChar char="■"/>
            </a:pPr>
            <a:r>
              <a:rPr lang="sv-SE" sz="1400" dirty="0" err="1">
                <a:latin typeface="Garamond"/>
                <a:sym typeface="Garamond"/>
              </a:rPr>
              <a:t>Cost</a:t>
            </a:r>
            <a:r>
              <a:rPr lang="sv-SE" sz="1400" dirty="0">
                <a:latin typeface="Garamond"/>
                <a:sym typeface="Garamond"/>
              </a:rPr>
              <a:t> </a:t>
            </a:r>
            <a:r>
              <a:rPr lang="sv-SE" sz="1400" dirty="0" err="1">
                <a:latin typeface="Garamond"/>
                <a:sym typeface="Garamond"/>
              </a:rPr>
              <a:t>efficient</a:t>
            </a:r>
            <a:r>
              <a:rPr lang="sv-SE" sz="1400" dirty="0">
                <a:latin typeface="Garamond"/>
                <a:sym typeface="Garamond"/>
              </a:rPr>
              <a:t> </a:t>
            </a:r>
            <a:r>
              <a:rPr lang="sv-SE" sz="1400" dirty="0" err="1">
                <a:latin typeface="Garamond"/>
                <a:sym typeface="Garamond"/>
              </a:rPr>
              <a:t>way</a:t>
            </a:r>
            <a:r>
              <a:rPr lang="sv-SE" sz="1400" dirty="0">
                <a:latin typeface="Garamond"/>
                <a:sym typeface="Garamond"/>
              </a:rPr>
              <a:t> to get to </a:t>
            </a:r>
            <a:r>
              <a:rPr lang="sv-SE" sz="1400" dirty="0" err="1">
                <a:latin typeface="Garamond"/>
                <a:sym typeface="Garamond"/>
              </a:rPr>
              <a:t>know</a:t>
            </a:r>
            <a:r>
              <a:rPr lang="sv-SE" sz="1400" dirty="0">
                <a:latin typeface="Garamond"/>
                <a:sym typeface="Garamond"/>
              </a:rPr>
              <a:t> the end </a:t>
            </a:r>
            <a:r>
              <a:rPr lang="sv-SE" sz="1400" dirty="0" err="1">
                <a:latin typeface="Garamond"/>
                <a:sym typeface="Garamond"/>
              </a:rPr>
              <a:t>consumers</a:t>
            </a:r>
            <a:endParaRPr lang="sv-SE" sz="1400" dirty="0"/>
          </a:p>
        </p:txBody>
      </p:sp>
      <p:pic>
        <p:nvPicPr>
          <p:cNvPr id="3" name="Bildobjekt 2">
            <a:extLst>
              <a:ext uri="{FF2B5EF4-FFF2-40B4-BE49-F238E27FC236}">
                <a16:creationId xmlns:a16="http://schemas.microsoft.com/office/drawing/2014/main" id="{6F63D26E-DDC4-4B6E-ACDE-7B4D26AAC324}"/>
              </a:ext>
            </a:extLst>
          </p:cNvPr>
          <p:cNvPicPr>
            <a:picLocks noChangeAspect="1"/>
          </p:cNvPicPr>
          <p:nvPr/>
        </p:nvPicPr>
        <p:blipFill>
          <a:blip r:embed="rId12"/>
          <a:stretch>
            <a:fillRect/>
          </a:stretch>
        </p:blipFill>
        <p:spPr>
          <a:xfrm>
            <a:off x="1263694" y="2868076"/>
            <a:ext cx="420833" cy="482924"/>
          </a:xfrm>
          <a:prstGeom prst="rect">
            <a:avLst/>
          </a:prstGeom>
        </p:spPr>
      </p:pic>
      <p:grpSp>
        <p:nvGrpSpPr>
          <p:cNvPr id="7" name="Group 6">
            <a:extLst>
              <a:ext uri="{FF2B5EF4-FFF2-40B4-BE49-F238E27FC236}">
                <a16:creationId xmlns:a16="http://schemas.microsoft.com/office/drawing/2014/main" id="{91DBBDBE-1EFA-49D3-A615-AD9991D72EF4}"/>
              </a:ext>
            </a:extLst>
          </p:cNvPr>
          <p:cNvGrpSpPr/>
          <p:nvPr/>
        </p:nvGrpSpPr>
        <p:grpSpPr>
          <a:xfrm>
            <a:off x="7895850" y="1899094"/>
            <a:ext cx="1408298" cy="1881201"/>
            <a:chOff x="7895850" y="1728171"/>
            <a:chExt cx="1408298" cy="1881201"/>
          </a:xfrm>
        </p:grpSpPr>
        <p:pic>
          <p:nvPicPr>
            <p:cNvPr id="2" name="Bildobjekt 1">
              <a:extLst>
                <a:ext uri="{FF2B5EF4-FFF2-40B4-BE49-F238E27FC236}">
                  <a16:creationId xmlns:a16="http://schemas.microsoft.com/office/drawing/2014/main" id="{10A14F79-0B73-49BA-8031-6D9CD3F0ACEF}"/>
                </a:ext>
              </a:extLst>
            </p:cNvPr>
            <p:cNvPicPr>
              <a:picLocks noChangeAspect="1"/>
            </p:cNvPicPr>
            <p:nvPr/>
          </p:nvPicPr>
          <p:blipFill>
            <a:blip r:embed="rId13"/>
            <a:stretch>
              <a:fillRect/>
            </a:stretch>
          </p:blipFill>
          <p:spPr>
            <a:xfrm>
              <a:off x="8345567" y="1728171"/>
              <a:ext cx="508864" cy="508864"/>
            </a:xfrm>
            <a:prstGeom prst="rect">
              <a:avLst/>
            </a:prstGeom>
          </p:spPr>
        </p:pic>
        <p:pic>
          <p:nvPicPr>
            <p:cNvPr id="12" name="Bildobjekt 11">
              <a:extLst>
                <a:ext uri="{FF2B5EF4-FFF2-40B4-BE49-F238E27FC236}">
                  <a16:creationId xmlns:a16="http://schemas.microsoft.com/office/drawing/2014/main" id="{2BC7F537-5445-467D-A3CE-EBE9ACE4D7B5}"/>
                </a:ext>
              </a:extLst>
            </p:cNvPr>
            <p:cNvPicPr>
              <a:picLocks noChangeAspect="1"/>
            </p:cNvPicPr>
            <p:nvPr/>
          </p:nvPicPr>
          <p:blipFill>
            <a:blip r:embed="rId14"/>
            <a:stretch>
              <a:fillRect/>
            </a:stretch>
          </p:blipFill>
          <p:spPr>
            <a:xfrm>
              <a:off x="7935530" y="2598764"/>
              <a:ext cx="1328938" cy="386728"/>
            </a:xfrm>
            <a:prstGeom prst="rect">
              <a:avLst/>
            </a:prstGeom>
          </p:spPr>
        </p:pic>
        <p:pic>
          <p:nvPicPr>
            <p:cNvPr id="13" name="Bildobjekt 12">
              <a:extLst>
                <a:ext uri="{FF2B5EF4-FFF2-40B4-BE49-F238E27FC236}">
                  <a16:creationId xmlns:a16="http://schemas.microsoft.com/office/drawing/2014/main" id="{9647AEF1-CCFE-4E7A-8DAF-822B1ED72271}"/>
                </a:ext>
              </a:extLst>
            </p:cNvPr>
            <p:cNvPicPr>
              <a:picLocks noChangeAspect="1"/>
            </p:cNvPicPr>
            <p:nvPr/>
          </p:nvPicPr>
          <p:blipFill>
            <a:blip r:embed="rId15"/>
            <a:stretch>
              <a:fillRect/>
            </a:stretch>
          </p:blipFill>
          <p:spPr>
            <a:xfrm>
              <a:off x="7895850" y="3347221"/>
              <a:ext cx="1408298" cy="262151"/>
            </a:xfrm>
            <a:prstGeom prst="rect">
              <a:avLst/>
            </a:prstGeom>
          </p:spPr>
        </p:pic>
      </p:grpSp>
    </p:spTree>
    <p:extLst>
      <p:ext uri="{BB962C8B-B14F-4D97-AF65-F5344CB8AC3E}">
        <p14:creationId xmlns:p14="http://schemas.microsoft.com/office/powerpoint/2010/main" val="219260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6606492-D658-4DF9-81C9-FE5EDBA6D662}"/>
              </a:ext>
            </a:extLst>
          </p:cNvPr>
          <p:cNvGrpSpPr/>
          <p:nvPr/>
        </p:nvGrpSpPr>
        <p:grpSpPr>
          <a:xfrm>
            <a:off x="273050" y="412749"/>
            <a:ext cx="9512300" cy="342584"/>
            <a:chOff x="273050" y="412749"/>
            <a:chExt cx="9512300" cy="342584"/>
          </a:xfrm>
        </p:grpSpPr>
        <p:sp>
          <p:nvSpPr>
            <p:cNvPr id="7" name="Rubrik 4">
              <a:extLst>
                <a:ext uri="{FF2B5EF4-FFF2-40B4-BE49-F238E27FC236}">
                  <a16:creationId xmlns:a16="http://schemas.microsoft.com/office/drawing/2014/main" id="{1B0633F9-790D-423B-9B81-A3EEB4159B7B}"/>
                </a:ext>
              </a:extLst>
            </p:cNvPr>
            <p:cNvSpPr txBox="1">
              <a:spLocks/>
            </p:cNvSpPr>
            <p:nvPr/>
          </p:nvSpPr>
          <p:spPr>
            <a:xfrm>
              <a:off x="273050" y="412749"/>
              <a:ext cx="9512300"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Sports media </a:t>
              </a:r>
              <a:r>
                <a:rPr lang="sv-SE" u="none" dirty="0" err="1"/>
                <a:t>rights</a:t>
              </a:r>
              <a:r>
                <a:rPr lang="sv-SE" u="none" dirty="0"/>
                <a:t> </a:t>
              </a:r>
              <a:r>
                <a:rPr lang="sv-SE" u="none" dirty="0" err="1"/>
                <a:t>outlook</a:t>
              </a:r>
              <a:r>
                <a:rPr lang="sv-SE" u="none" dirty="0"/>
                <a:t> for </a:t>
              </a:r>
              <a:r>
                <a:rPr lang="sv-SE" u="none" dirty="0" err="1"/>
                <a:t>ice</a:t>
              </a:r>
              <a:r>
                <a:rPr lang="sv-SE" u="none" dirty="0"/>
                <a:t> hockey</a:t>
              </a:r>
            </a:p>
          </p:txBody>
        </p:sp>
        <p:cxnSp>
          <p:nvCxnSpPr>
            <p:cNvPr id="8" name="Straight Connector 7">
              <a:extLst>
                <a:ext uri="{FF2B5EF4-FFF2-40B4-BE49-F238E27FC236}">
                  <a16:creationId xmlns:a16="http://schemas.microsoft.com/office/drawing/2014/main" id="{081778FA-4413-4DA1-850A-1813B18E9143}"/>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ADB2058-65A6-4001-93F2-167249FB995C}"/>
              </a:ext>
            </a:extLst>
          </p:cNvPr>
          <p:cNvGrpSpPr/>
          <p:nvPr/>
        </p:nvGrpSpPr>
        <p:grpSpPr>
          <a:xfrm>
            <a:off x="4829893" y="6422390"/>
            <a:ext cx="246214" cy="246214"/>
            <a:chOff x="4449611" y="6432288"/>
            <a:chExt cx="246214" cy="246214"/>
          </a:xfrm>
        </p:grpSpPr>
        <p:sp>
          <p:nvSpPr>
            <p:cNvPr id="10" name="Oval 9">
              <a:extLst>
                <a:ext uri="{FF2B5EF4-FFF2-40B4-BE49-F238E27FC236}">
                  <a16:creationId xmlns:a16="http://schemas.microsoft.com/office/drawing/2014/main" id="{833445EC-63BE-44DC-BD8C-B9436E75415B}"/>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1" name="Slide Number Placeholder 5">
              <a:extLst>
                <a:ext uri="{FF2B5EF4-FFF2-40B4-BE49-F238E27FC236}">
                  <a16:creationId xmlns:a16="http://schemas.microsoft.com/office/drawing/2014/main" id="{06BAACBD-D30D-4E60-8FBD-6CFF6F5E4F04}"/>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sp>
        <p:nvSpPr>
          <p:cNvPr id="13" name="Arrow: Down 12">
            <a:extLst>
              <a:ext uri="{FF2B5EF4-FFF2-40B4-BE49-F238E27FC236}">
                <a16:creationId xmlns:a16="http://schemas.microsoft.com/office/drawing/2014/main" id="{990C7BC2-3CC6-4776-80AD-356A0C0A2C8C}"/>
              </a:ext>
            </a:extLst>
          </p:cNvPr>
          <p:cNvSpPr/>
          <p:nvPr/>
        </p:nvSpPr>
        <p:spPr>
          <a:xfrm rot="7800000">
            <a:off x="6649119" y="4757026"/>
            <a:ext cx="126026" cy="880644"/>
          </a:xfrm>
          <a:prstGeom prst="downArrow">
            <a:avLst/>
          </a:prstGeom>
          <a:solidFill>
            <a:schemeClr val="accent3">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US" sz="900" b="1" dirty="0" err="1"/>
          </a:p>
        </p:txBody>
      </p:sp>
      <p:sp>
        <p:nvSpPr>
          <p:cNvPr id="14" name="Arrow: Down 13">
            <a:extLst>
              <a:ext uri="{FF2B5EF4-FFF2-40B4-BE49-F238E27FC236}">
                <a16:creationId xmlns:a16="http://schemas.microsoft.com/office/drawing/2014/main" id="{04038553-1846-42CD-AB43-C096DD786C31}"/>
              </a:ext>
            </a:extLst>
          </p:cNvPr>
          <p:cNvSpPr/>
          <p:nvPr/>
        </p:nvSpPr>
        <p:spPr>
          <a:xfrm rot="13800000">
            <a:off x="2877932" y="4789946"/>
            <a:ext cx="126026" cy="880644"/>
          </a:xfrm>
          <a:prstGeom prst="downArrow">
            <a:avLst/>
          </a:prstGeom>
          <a:solidFill>
            <a:schemeClr val="accent3">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US" sz="900" b="1" dirty="0" err="1"/>
          </a:p>
        </p:txBody>
      </p:sp>
      <p:sp>
        <p:nvSpPr>
          <p:cNvPr id="2" name="Arrow: Down 1">
            <a:extLst>
              <a:ext uri="{FF2B5EF4-FFF2-40B4-BE49-F238E27FC236}">
                <a16:creationId xmlns:a16="http://schemas.microsoft.com/office/drawing/2014/main" id="{A91C98FA-FC03-4527-86AA-BB64268A0377}"/>
              </a:ext>
            </a:extLst>
          </p:cNvPr>
          <p:cNvSpPr/>
          <p:nvPr/>
        </p:nvSpPr>
        <p:spPr>
          <a:xfrm rot="18367076">
            <a:off x="2794969" y="2197076"/>
            <a:ext cx="126026" cy="880644"/>
          </a:xfrm>
          <a:prstGeom prst="downArrow">
            <a:avLst/>
          </a:prstGeom>
          <a:solidFill>
            <a:schemeClr val="accent3">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US" sz="900" b="1" dirty="0" err="1"/>
          </a:p>
        </p:txBody>
      </p:sp>
      <p:sp>
        <p:nvSpPr>
          <p:cNvPr id="15" name="Arrow: Down 14">
            <a:extLst>
              <a:ext uri="{FF2B5EF4-FFF2-40B4-BE49-F238E27FC236}">
                <a16:creationId xmlns:a16="http://schemas.microsoft.com/office/drawing/2014/main" id="{15D610D1-F068-4C71-B68B-975FD27BA5C6}"/>
              </a:ext>
            </a:extLst>
          </p:cNvPr>
          <p:cNvSpPr/>
          <p:nvPr/>
        </p:nvSpPr>
        <p:spPr>
          <a:xfrm rot="3322847">
            <a:off x="6667285" y="2205071"/>
            <a:ext cx="126026" cy="880644"/>
          </a:xfrm>
          <a:prstGeom prst="downArrow">
            <a:avLst/>
          </a:prstGeom>
          <a:solidFill>
            <a:schemeClr val="accent3">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US" sz="900" b="1" dirty="0" err="1"/>
          </a:p>
        </p:txBody>
      </p:sp>
      <p:grpSp>
        <p:nvGrpSpPr>
          <p:cNvPr id="19" name="Oval 33">
            <a:extLst>
              <a:ext uri="{FF2B5EF4-FFF2-40B4-BE49-F238E27FC236}">
                <a16:creationId xmlns:a16="http://schemas.microsoft.com/office/drawing/2014/main" id="{367A3426-DC72-44BB-A3C5-929C44EE6129}"/>
              </a:ext>
            </a:extLst>
          </p:cNvPr>
          <p:cNvGrpSpPr/>
          <p:nvPr/>
        </p:nvGrpSpPr>
        <p:grpSpPr>
          <a:xfrm>
            <a:off x="436948" y="1627614"/>
            <a:ext cx="199388" cy="199388"/>
            <a:chOff x="-1" y="-1"/>
            <a:chExt cx="216003" cy="216003"/>
          </a:xfrm>
        </p:grpSpPr>
        <p:sp>
          <p:nvSpPr>
            <p:cNvPr id="20" name="Cirkel">
              <a:extLst>
                <a:ext uri="{FF2B5EF4-FFF2-40B4-BE49-F238E27FC236}">
                  <a16:creationId xmlns:a16="http://schemas.microsoft.com/office/drawing/2014/main" id="{9A68F2A5-52BD-4968-84D7-5AB62A5C7097}"/>
                </a:ext>
              </a:extLst>
            </p:cNvPr>
            <p:cNvSpPr/>
            <p:nvPr/>
          </p:nvSpPr>
          <p:spPr>
            <a:xfrm>
              <a:off x="-1" y="-1"/>
              <a:ext cx="216003" cy="216003"/>
            </a:xfrm>
            <a:prstGeom prst="ellipse">
              <a:avLst/>
            </a:prstGeom>
            <a:solidFill>
              <a:schemeClr val="accent2"/>
            </a:solidFill>
            <a:ln w="285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latin typeface="Garamond"/>
                  <a:ea typeface="Garamond"/>
                  <a:cs typeface="Garamond"/>
                  <a:sym typeface="Garamond"/>
                </a:defRPr>
              </a:pPr>
              <a:endParaRPr sz="1662" kern="0">
                <a:solidFill>
                  <a:srgbClr val="FFFFFF"/>
                </a:solidFill>
                <a:latin typeface="Garamond"/>
                <a:sym typeface="Garamond"/>
              </a:endParaRPr>
            </a:p>
          </p:txBody>
        </p:sp>
        <p:sp>
          <p:nvSpPr>
            <p:cNvPr id="21" name="1">
              <a:extLst>
                <a:ext uri="{FF2B5EF4-FFF2-40B4-BE49-F238E27FC236}">
                  <a16:creationId xmlns:a16="http://schemas.microsoft.com/office/drawing/2014/main" id="{14A2C713-CC7F-42D1-A88E-7B0956539904}"/>
                </a:ext>
              </a:extLst>
            </p:cNvPr>
            <p:cNvSpPr txBox="1"/>
            <p:nvPr/>
          </p:nvSpPr>
          <p:spPr>
            <a:xfrm>
              <a:off x="31631" y="38744"/>
              <a:ext cx="152739" cy="1385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900" b="1">
                  <a:solidFill>
                    <a:srgbClr val="FFFFFF"/>
                  </a:solidFill>
                  <a:latin typeface="Garamond"/>
                  <a:ea typeface="Garamond"/>
                  <a:cs typeface="Garamond"/>
                  <a:sym typeface="Garamond"/>
                </a:defRPr>
              </a:lvl1pPr>
            </a:lstStyle>
            <a:p>
              <a:pPr defTabSz="844083" hangingPunct="0"/>
              <a:r>
                <a:rPr sz="831" kern="0" dirty="0"/>
                <a:t>1</a:t>
              </a:r>
            </a:p>
          </p:txBody>
        </p:sp>
      </p:grpSp>
      <p:grpSp>
        <p:nvGrpSpPr>
          <p:cNvPr id="24" name="Oval 33">
            <a:extLst>
              <a:ext uri="{FF2B5EF4-FFF2-40B4-BE49-F238E27FC236}">
                <a16:creationId xmlns:a16="http://schemas.microsoft.com/office/drawing/2014/main" id="{9B1B6D8E-E044-4870-BB6B-B542CB519002}"/>
              </a:ext>
            </a:extLst>
          </p:cNvPr>
          <p:cNvGrpSpPr/>
          <p:nvPr/>
        </p:nvGrpSpPr>
        <p:grpSpPr>
          <a:xfrm>
            <a:off x="9173885" y="1657113"/>
            <a:ext cx="199388" cy="199388"/>
            <a:chOff x="-1" y="-1"/>
            <a:chExt cx="216003" cy="216003"/>
          </a:xfrm>
        </p:grpSpPr>
        <p:sp>
          <p:nvSpPr>
            <p:cNvPr id="25" name="Cirkel">
              <a:extLst>
                <a:ext uri="{FF2B5EF4-FFF2-40B4-BE49-F238E27FC236}">
                  <a16:creationId xmlns:a16="http://schemas.microsoft.com/office/drawing/2014/main" id="{9FDB588F-632B-4133-9BC0-4939F6276F09}"/>
                </a:ext>
              </a:extLst>
            </p:cNvPr>
            <p:cNvSpPr/>
            <p:nvPr/>
          </p:nvSpPr>
          <p:spPr>
            <a:xfrm>
              <a:off x="-1" y="-1"/>
              <a:ext cx="216003" cy="216003"/>
            </a:xfrm>
            <a:prstGeom prst="ellipse">
              <a:avLst/>
            </a:prstGeom>
            <a:solidFill>
              <a:schemeClr val="accent2"/>
            </a:solidFill>
            <a:ln w="285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latin typeface="Garamond"/>
                  <a:ea typeface="Garamond"/>
                  <a:cs typeface="Garamond"/>
                  <a:sym typeface="Garamond"/>
                </a:defRPr>
              </a:pPr>
              <a:endParaRPr sz="1662" kern="0">
                <a:solidFill>
                  <a:srgbClr val="FFFFFF"/>
                </a:solidFill>
                <a:latin typeface="Garamond"/>
                <a:sym typeface="Garamond"/>
              </a:endParaRPr>
            </a:p>
          </p:txBody>
        </p:sp>
        <p:sp>
          <p:nvSpPr>
            <p:cNvPr id="26" name="1">
              <a:extLst>
                <a:ext uri="{FF2B5EF4-FFF2-40B4-BE49-F238E27FC236}">
                  <a16:creationId xmlns:a16="http://schemas.microsoft.com/office/drawing/2014/main" id="{08593437-6A9B-4296-904C-D04A7DE71CCB}"/>
                </a:ext>
              </a:extLst>
            </p:cNvPr>
            <p:cNvSpPr txBox="1"/>
            <p:nvPr/>
          </p:nvSpPr>
          <p:spPr>
            <a:xfrm>
              <a:off x="31631" y="38744"/>
              <a:ext cx="152739" cy="1385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900" b="1">
                  <a:solidFill>
                    <a:srgbClr val="FFFFFF"/>
                  </a:solidFill>
                  <a:latin typeface="Garamond"/>
                  <a:ea typeface="Garamond"/>
                  <a:cs typeface="Garamond"/>
                  <a:sym typeface="Garamond"/>
                </a:defRPr>
              </a:lvl1pPr>
            </a:lstStyle>
            <a:p>
              <a:pPr defTabSz="844083" hangingPunct="0"/>
              <a:r>
                <a:rPr lang="en-US" sz="831" kern="0" dirty="0"/>
                <a:t>2</a:t>
              </a:r>
              <a:endParaRPr sz="831" kern="0" dirty="0"/>
            </a:p>
          </p:txBody>
        </p:sp>
      </p:grpSp>
      <p:sp>
        <p:nvSpPr>
          <p:cNvPr id="27" name="Rektangel">
            <a:extLst>
              <a:ext uri="{FF2B5EF4-FFF2-40B4-BE49-F238E27FC236}">
                <a16:creationId xmlns:a16="http://schemas.microsoft.com/office/drawing/2014/main" id="{B61CD0E9-9F31-46CE-9224-AB757B91446E}"/>
              </a:ext>
            </a:extLst>
          </p:cNvPr>
          <p:cNvSpPr/>
          <p:nvPr/>
        </p:nvSpPr>
        <p:spPr>
          <a:xfrm>
            <a:off x="7249219" y="4247060"/>
            <a:ext cx="1867958" cy="356173"/>
          </a:xfrm>
          <a:prstGeom prst="rect">
            <a:avLst/>
          </a:prstGeom>
          <a:solidFill>
            <a:schemeClr val="accent3"/>
          </a:solidFill>
          <a:ln w="12700" cap="flat">
            <a:noFill/>
            <a:miter lim="4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200" kern="0">
              <a:solidFill>
                <a:srgbClr val="000000"/>
              </a:solidFill>
              <a:latin typeface="Garamond"/>
              <a:sym typeface="Garamond"/>
            </a:endParaRPr>
          </a:p>
        </p:txBody>
      </p:sp>
      <p:sp>
        <p:nvSpPr>
          <p:cNvPr id="28" name="Traditional media companies">
            <a:extLst>
              <a:ext uri="{FF2B5EF4-FFF2-40B4-BE49-F238E27FC236}">
                <a16:creationId xmlns:a16="http://schemas.microsoft.com/office/drawing/2014/main" id="{34FE1365-5657-4B16-A410-5BE5010CE8AD}"/>
              </a:ext>
            </a:extLst>
          </p:cNvPr>
          <p:cNvSpPr txBox="1"/>
          <p:nvPr/>
        </p:nvSpPr>
        <p:spPr>
          <a:xfrm>
            <a:off x="7249219" y="4313492"/>
            <a:ext cx="1867958" cy="2233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lgn="ctr">
              <a:defRPr sz="1100">
                <a:solidFill>
                  <a:srgbClr val="FFFFFF"/>
                </a:solidFill>
                <a:latin typeface="Garamond"/>
                <a:ea typeface="Garamond"/>
                <a:cs typeface="Garamond"/>
                <a:sym typeface="Garamond"/>
              </a:defRPr>
            </a:lvl1pPr>
          </a:lstStyle>
          <a:p>
            <a:pPr defTabSz="844083" hangingPunct="0"/>
            <a:r>
              <a:rPr lang="en-US" sz="1015" kern="0" dirty="0"/>
              <a:t>Further Segmentation</a:t>
            </a:r>
            <a:endParaRPr sz="1015" kern="0" dirty="0"/>
          </a:p>
        </p:txBody>
      </p:sp>
      <p:grpSp>
        <p:nvGrpSpPr>
          <p:cNvPr id="29" name="Oval 33">
            <a:extLst>
              <a:ext uri="{FF2B5EF4-FFF2-40B4-BE49-F238E27FC236}">
                <a16:creationId xmlns:a16="http://schemas.microsoft.com/office/drawing/2014/main" id="{966D2504-0893-4575-BB37-C2EFA6389F51}"/>
              </a:ext>
            </a:extLst>
          </p:cNvPr>
          <p:cNvGrpSpPr/>
          <p:nvPr/>
        </p:nvGrpSpPr>
        <p:grpSpPr>
          <a:xfrm>
            <a:off x="9173885" y="4324897"/>
            <a:ext cx="199388" cy="199388"/>
            <a:chOff x="-1" y="-1"/>
            <a:chExt cx="216003" cy="216003"/>
          </a:xfrm>
        </p:grpSpPr>
        <p:sp>
          <p:nvSpPr>
            <p:cNvPr id="30" name="Cirkel">
              <a:extLst>
                <a:ext uri="{FF2B5EF4-FFF2-40B4-BE49-F238E27FC236}">
                  <a16:creationId xmlns:a16="http://schemas.microsoft.com/office/drawing/2014/main" id="{A457F0E2-3FA6-4102-8A9D-9626C57BE6BD}"/>
                </a:ext>
              </a:extLst>
            </p:cNvPr>
            <p:cNvSpPr/>
            <p:nvPr/>
          </p:nvSpPr>
          <p:spPr>
            <a:xfrm>
              <a:off x="-1" y="-1"/>
              <a:ext cx="216003" cy="216003"/>
            </a:xfrm>
            <a:prstGeom prst="ellipse">
              <a:avLst/>
            </a:prstGeom>
            <a:solidFill>
              <a:schemeClr val="accent2"/>
            </a:solidFill>
            <a:ln w="285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latin typeface="Garamond"/>
                  <a:ea typeface="Garamond"/>
                  <a:cs typeface="Garamond"/>
                  <a:sym typeface="Garamond"/>
                </a:defRPr>
              </a:pPr>
              <a:endParaRPr sz="1662" kern="0">
                <a:solidFill>
                  <a:srgbClr val="FFFFFF"/>
                </a:solidFill>
                <a:latin typeface="Garamond"/>
                <a:sym typeface="Garamond"/>
              </a:endParaRPr>
            </a:p>
          </p:txBody>
        </p:sp>
        <p:sp>
          <p:nvSpPr>
            <p:cNvPr id="31" name="1">
              <a:extLst>
                <a:ext uri="{FF2B5EF4-FFF2-40B4-BE49-F238E27FC236}">
                  <a16:creationId xmlns:a16="http://schemas.microsoft.com/office/drawing/2014/main" id="{506F5ACA-D3C3-4E3F-9040-81CF7E67BE88}"/>
                </a:ext>
              </a:extLst>
            </p:cNvPr>
            <p:cNvSpPr txBox="1"/>
            <p:nvPr/>
          </p:nvSpPr>
          <p:spPr>
            <a:xfrm>
              <a:off x="31631" y="38744"/>
              <a:ext cx="152739" cy="1385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900" b="1">
                  <a:solidFill>
                    <a:srgbClr val="FFFFFF"/>
                  </a:solidFill>
                  <a:latin typeface="Garamond"/>
                  <a:ea typeface="Garamond"/>
                  <a:cs typeface="Garamond"/>
                  <a:sym typeface="Garamond"/>
                </a:defRPr>
              </a:lvl1pPr>
            </a:lstStyle>
            <a:p>
              <a:pPr defTabSz="844083" hangingPunct="0"/>
              <a:r>
                <a:rPr lang="en-US" sz="831" kern="0" dirty="0"/>
                <a:t>4</a:t>
              </a:r>
              <a:endParaRPr sz="831" kern="0" dirty="0"/>
            </a:p>
          </p:txBody>
        </p:sp>
      </p:grpSp>
      <p:grpSp>
        <p:nvGrpSpPr>
          <p:cNvPr id="34" name="Oval 33">
            <a:extLst>
              <a:ext uri="{FF2B5EF4-FFF2-40B4-BE49-F238E27FC236}">
                <a16:creationId xmlns:a16="http://schemas.microsoft.com/office/drawing/2014/main" id="{8943A04A-E298-4BD1-BEF3-2F6E50F6C85A}"/>
              </a:ext>
            </a:extLst>
          </p:cNvPr>
          <p:cNvGrpSpPr/>
          <p:nvPr/>
        </p:nvGrpSpPr>
        <p:grpSpPr>
          <a:xfrm>
            <a:off x="429574" y="4288031"/>
            <a:ext cx="199388" cy="199388"/>
            <a:chOff x="-1" y="-1"/>
            <a:chExt cx="216003" cy="216003"/>
          </a:xfrm>
        </p:grpSpPr>
        <p:sp>
          <p:nvSpPr>
            <p:cNvPr id="35" name="Cirkel">
              <a:extLst>
                <a:ext uri="{FF2B5EF4-FFF2-40B4-BE49-F238E27FC236}">
                  <a16:creationId xmlns:a16="http://schemas.microsoft.com/office/drawing/2014/main" id="{DD3C67B8-1433-411E-B09D-6D6E55B3ED18}"/>
                </a:ext>
              </a:extLst>
            </p:cNvPr>
            <p:cNvSpPr/>
            <p:nvPr/>
          </p:nvSpPr>
          <p:spPr>
            <a:xfrm>
              <a:off x="-1" y="-1"/>
              <a:ext cx="216003" cy="216003"/>
            </a:xfrm>
            <a:prstGeom prst="ellipse">
              <a:avLst/>
            </a:prstGeom>
            <a:solidFill>
              <a:schemeClr val="accent2"/>
            </a:solidFill>
            <a:ln w="28575" cap="flat">
              <a:solidFill>
                <a:srgbClr val="FFFFFF"/>
              </a:solidFill>
              <a:prstDash val="solid"/>
              <a:round/>
            </a:ln>
            <a:effectLst/>
          </p:spPr>
          <p:txBody>
            <a:bodyPr wrap="square" lIns="0" tIns="0" rIns="0" bIns="0" numCol="1" anchor="ctr">
              <a:noAutofit/>
            </a:bodyPr>
            <a:lstStyle/>
            <a:p>
              <a:pPr algn="ctr" defTabSz="844083" hangingPunct="0">
                <a:defRPr>
                  <a:solidFill>
                    <a:srgbClr val="FFFFFF"/>
                  </a:solidFill>
                  <a:latin typeface="Garamond"/>
                  <a:ea typeface="Garamond"/>
                  <a:cs typeface="Garamond"/>
                  <a:sym typeface="Garamond"/>
                </a:defRPr>
              </a:pPr>
              <a:endParaRPr sz="1662" kern="0">
                <a:solidFill>
                  <a:srgbClr val="FFFFFF"/>
                </a:solidFill>
                <a:latin typeface="Garamond"/>
                <a:sym typeface="Garamond"/>
              </a:endParaRPr>
            </a:p>
          </p:txBody>
        </p:sp>
        <p:sp>
          <p:nvSpPr>
            <p:cNvPr id="36" name="1">
              <a:extLst>
                <a:ext uri="{FF2B5EF4-FFF2-40B4-BE49-F238E27FC236}">
                  <a16:creationId xmlns:a16="http://schemas.microsoft.com/office/drawing/2014/main" id="{5A661CE1-8B94-4E42-B010-ACFF78BB2AD7}"/>
                </a:ext>
              </a:extLst>
            </p:cNvPr>
            <p:cNvSpPr txBox="1"/>
            <p:nvPr/>
          </p:nvSpPr>
          <p:spPr>
            <a:xfrm>
              <a:off x="31631" y="38744"/>
              <a:ext cx="152739" cy="1385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900" b="1">
                  <a:solidFill>
                    <a:srgbClr val="FFFFFF"/>
                  </a:solidFill>
                  <a:latin typeface="Garamond"/>
                  <a:ea typeface="Garamond"/>
                  <a:cs typeface="Garamond"/>
                  <a:sym typeface="Garamond"/>
                </a:defRPr>
              </a:lvl1pPr>
            </a:lstStyle>
            <a:p>
              <a:pPr defTabSz="844083" hangingPunct="0"/>
              <a:r>
                <a:rPr lang="en-US" sz="831" kern="0" dirty="0"/>
                <a:t>3</a:t>
              </a:r>
              <a:endParaRPr sz="831" kern="0" dirty="0"/>
            </a:p>
          </p:txBody>
        </p:sp>
      </p:grpSp>
      <p:grpSp>
        <p:nvGrpSpPr>
          <p:cNvPr id="43" name="Group 42">
            <a:extLst>
              <a:ext uri="{FF2B5EF4-FFF2-40B4-BE49-F238E27FC236}">
                <a16:creationId xmlns:a16="http://schemas.microsoft.com/office/drawing/2014/main" id="{2B626208-F012-497D-B211-C08664E90064}"/>
              </a:ext>
            </a:extLst>
          </p:cNvPr>
          <p:cNvGrpSpPr/>
          <p:nvPr/>
        </p:nvGrpSpPr>
        <p:grpSpPr>
          <a:xfrm>
            <a:off x="693176" y="1564524"/>
            <a:ext cx="1947803" cy="974647"/>
            <a:chOff x="722672" y="1557150"/>
            <a:chExt cx="1947803" cy="974647"/>
          </a:xfrm>
        </p:grpSpPr>
        <p:sp>
          <p:nvSpPr>
            <p:cNvPr id="17" name="Rektangel">
              <a:extLst>
                <a:ext uri="{FF2B5EF4-FFF2-40B4-BE49-F238E27FC236}">
                  <a16:creationId xmlns:a16="http://schemas.microsoft.com/office/drawing/2014/main" id="{44F73E00-E48F-4DF0-9B57-36A54463EDF5}"/>
                </a:ext>
              </a:extLst>
            </p:cNvPr>
            <p:cNvSpPr/>
            <p:nvPr/>
          </p:nvSpPr>
          <p:spPr>
            <a:xfrm>
              <a:off x="727308" y="1557150"/>
              <a:ext cx="1942915" cy="356173"/>
            </a:xfrm>
            <a:prstGeom prst="rect">
              <a:avLst/>
            </a:prstGeom>
            <a:solidFill>
              <a:schemeClr val="accent3"/>
            </a:solidFill>
            <a:ln w="12700" cap="flat">
              <a:noFill/>
              <a:miter lim="4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200" kern="0">
                <a:solidFill>
                  <a:srgbClr val="000000"/>
                </a:solidFill>
                <a:latin typeface="Garamond"/>
                <a:sym typeface="Garamond"/>
              </a:endParaRPr>
            </a:p>
          </p:txBody>
        </p:sp>
        <p:sp>
          <p:nvSpPr>
            <p:cNvPr id="18" name="Traditional media companies">
              <a:extLst>
                <a:ext uri="{FF2B5EF4-FFF2-40B4-BE49-F238E27FC236}">
                  <a16:creationId xmlns:a16="http://schemas.microsoft.com/office/drawing/2014/main" id="{601627D9-587F-458E-A2A3-89F7F0C42477}"/>
                </a:ext>
              </a:extLst>
            </p:cNvPr>
            <p:cNvSpPr txBox="1"/>
            <p:nvPr/>
          </p:nvSpPr>
          <p:spPr>
            <a:xfrm>
              <a:off x="727308" y="1623582"/>
              <a:ext cx="1942915" cy="2233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lgn="ctr">
                <a:defRPr sz="1100">
                  <a:solidFill>
                    <a:srgbClr val="FFFFFF"/>
                  </a:solidFill>
                  <a:latin typeface="Garamond"/>
                  <a:ea typeface="Garamond"/>
                  <a:cs typeface="Garamond"/>
                  <a:sym typeface="Garamond"/>
                </a:defRPr>
              </a:lvl1pPr>
            </a:lstStyle>
            <a:p>
              <a:pPr defTabSz="844083" hangingPunct="0"/>
              <a:r>
                <a:rPr lang="en-US" sz="1015" kern="0" dirty="0"/>
                <a:t>Telco´s new Bundling </a:t>
              </a:r>
              <a:endParaRPr sz="1015" kern="0" dirty="0"/>
            </a:p>
          </p:txBody>
        </p:sp>
        <p:sp>
          <p:nvSpPr>
            <p:cNvPr id="37" name="Rectangle 165">
              <a:extLst>
                <a:ext uri="{FF2B5EF4-FFF2-40B4-BE49-F238E27FC236}">
                  <a16:creationId xmlns:a16="http://schemas.microsoft.com/office/drawing/2014/main" id="{964EC91E-81FA-44EA-B41C-29DC4C2E0FAD}"/>
                </a:ext>
              </a:extLst>
            </p:cNvPr>
            <p:cNvSpPr txBox="1"/>
            <p:nvPr/>
          </p:nvSpPr>
          <p:spPr>
            <a:xfrm>
              <a:off x="722672" y="1916244"/>
              <a:ext cx="1947803"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266700" indent="-266700">
                <a:spcBef>
                  <a:spcPts val="1200"/>
                </a:spcBef>
                <a:buClr>
                  <a:schemeClr val="accent3"/>
                </a:buClr>
                <a:buSzPct val="90000"/>
                <a:buChar char="■"/>
                <a:defRPr sz="1200">
                  <a:latin typeface="Garamond"/>
                  <a:ea typeface="Garamond"/>
                  <a:cs typeface="Garamond"/>
                  <a:sym typeface="Garamond"/>
                </a:defRPr>
              </a:lvl1pPr>
            </a:lstStyle>
            <a:p>
              <a:pPr marL="108000" indent="-108000">
                <a:spcBef>
                  <a:spcPts val="0"/>
                </a:spcBef>
                <a:spcAft>
                  <a:spcPts val="300"/>
                </a:spcAft>
              </a:pPr>
              <a:r>
                <a:rPr lang="en-US" sz="1000" dirty="0"/>
                <a:t>Two major European </a:t>
              </a:r>
              <a:r>
                <a:rPr lang="en-US" sz="1000" dirty="0" err="1"/>
                <a:t>telcos</a:t>
              </a:r>
              <a:r>
                <a:rPr lang="en-US" sz="1000" dirty="0"/>
                <a:t> have entered into the ice hockey segment – Deutsche Telekom in Germany and </a:t>
              </a:r>
              <a:r>
                <a:rPr lang="en-US" sz="1000" dirty="0" err="1"/>
                <a:t>Telia</a:t>
              </a:r>
              <a:r>
                <a:rPr lang="en-US" sz="1000" dirty="0"/>
                <a:t> in Finland</a:t>
              </a:r>
            </a:p>
          </p:txBody>
        </p:sp>
      </p:grpSp>
      <p:grpSp>
        <p:nvGrpSpPr>
          <p:cNvPr id="44" name="Group 43">
            <a:extLst>
              <a:ext uri="{FF2B5EF4-FFF2-40B4-BE49-F238E27FC236}">
                <a16:creationId xmlns:a16="http://schemas.microsoft.com/office/drawing/2014/main" id="{7FF47E81-327B-477C-8410-B4A18F8DEC2E}"/>
              </a:ext>
            </a:extLst>
          </p:cNvPr>
          <p:cNvGrpSpPr/>
          <p:nvPr/>
        </p:nvGrpSpPr>
        <p:grpSpPr>
          <a:xfrm>
            <a:off x="655265" y="4288031"/>
            <a:ext cx="1951647" cy="1663964"/>
            <a:chOff x="722673" y="4224938"/>
            <a:chExt cx="1951647" cy="1663964"/>
          </a:xfrm>
        </p:grpSpPr>
        <p:sp>
          <p:nvSpPr>
            <p:cNvPr id="32" name="Rektangel">
              <a:extLst>
                <a:ext uri="{FF2B5EF4-FFF2-40B4-BE49-F238E27FC236}">
                  <a16:creationId xmlns:a16="http://schemas.microsoft.com/office/drawing/2014/main" id="{7CD33A2D-9D00-41EF-8FD6-6E33509CD191}"/>
                </a:ext>
              </a:extLst>
            </p:cNvPr>
            <p:cNvSpPr/>
            <p:nvPr/>
          </p:nvSpPr>
          <p:spPr>
            <a:xfrm>
              <a:off x="723474" y="4224938"/>
              <a:ext cx="1946749" cy="356173"/>
            </a:xfrm>
            <a:prstGeom prst="rect">
              <a:avLst/>
            </a:prstGeom>
            <a:solidFill>
              <a:schemeClr val="accent3"/>
            </a:solidFill>
            <a:ln w="12700" cap="flat">
              <a:noFill/>
              <a:miter lim="4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200" kern="0">
                <a:solidFill>
                  <a:srgbClr val="000000"/>
                </a:solidFill>
                <a:latin typeface="Garamond"/>
                <a:sym typeface="Garamond"/>
              </a:endParaRPr>
            </a:p>
          </p:txBody>
        </p:sp>
        <p:sp>
          <p:nvSpPr>
            <p:cNvPr id="33" name="Traditional media companies">
              <a:extLst>
                <a:ext uri="{FF2B5EF4-FFF2-40B4-BE49-F238E27FC236}">
                  <a16:creationId xmlns:a16="http://schemas.microsoft.com/office/drawing/2014/main" id="{C0AC7A69-6B1D-4E4F-AF02-3D78FBE1086A}"/>
                </a:ext>
              </a:extLst>
            </p:cNvPr>
            <p:cNvSpPr txBox="1"/>
            <p:nvPr/>
          </p:nvSpPr>
          <p:spPr>
            <a:xfrm>
              <a:off x="723474" y="4291370"/>
              <a:ext cx="1946749" cy="2233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lgn="ctr">
                <a:defRPr sz="1100">
                  <a:solidFill>
                    <a:srgbClr val="FFFFFF"/>
                  </a:solidFill>
                  <a:latin typeface="Garamond"/>
                  <a:ea typeface="Garamond"/>
                  <a:cs typeface="Garamond"/>
                  <a:sym typeface="Garamond"/>
                </a:defRPr>
              </a:lvl1pPr>
            </a:lstStyle>
            <a:p>
              <a:pPr defTabSz="844083" hangingPunct="0"/>
              <a:r>
                <a:rPr lang="en-US" sz="1015" kern="0" dirty="0"/>
                <a:t>OTT Technology</a:t>
              </a:r>
              <a:endParaRPr sz="1015" kern="0" dirty="0"/>
            </a:p>
          </p:txBody>
        </p:sp>
        <p:sp>
          <p:nvSpPr>
            <p:cNvPr id="38" name="Rectangle 165">
              <a:extLst>
                <a:ext uri="{FF2B5EF4-FFF2-40B4-BE49-F238E27FC236}">
                  <a16:creationId xmlns:a16="http://schemas.microsoft.com/office/drawing/2014/main" id="{5C586F0A-E006-4FC3-9F12-695F40E1A838}"/>
                </a:ext>
              </a:extLst>
            </p:cNvPr>
            <p:cNvSpPr txBox="1"/>
            <p:nvPr/>
          </p:nvSpPr>
          <p:spPr>
            <a:xfrm>
              <a:off x="722673" y="4580852"/>
              <a:ext cx="1951647" cy="130805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266700" indent="-266700">
                <a:spcBef>
                  <a:spcPts val="1200"/>
                </a:spcBef>
                <a:buClr>
                  <a:schemeClr val="accent3"/>
                </a:buClr>
                <a:buSzPct val="90000"/>
                <a:buChar char="■"/>
                <a:defRPr sz="1200">
                  <a:latin typeface="Garamond"/>
                  <a:ea typeface="Garamond"/>
                  <a:cs typeface="Garamond"/>
                  <a:sym typeface="Garamond"/>
                </a:defRPr>
              </a:lvl1pPr>
            </a:lstStyle>
            <a:p>
              <a:pPr marL="108000" indent="-108000">
                <a:spcBef>
                  <a:spcPts val="0"/>
                </a:spcBef>
                <a:spcAft>
                  <a:spcPts val="300"/>
                </a:spcAft>
              </a:pPr>
              <a:endParaRPr lang="en-US" sz="1000" dirty="0"/>
            </a:p>
            <a:p>
              <a:pPr marL="108000" indent="-108000">
                <a:spcBef>
                  <a:spcPts val="0"/>
                </a:spcBef>
                <a:spcAft>
                  <a:spcPts val="300"/>
                </a:spcAft>
              </a:pPr>
              <a:r>
                <a:rPr lang="en-US" sz="1000" dirty="0"/>
                <a:t>Primary rightsholders, </a:t>
              </a:r>
              <a:r>
                <a:rPr lang="en-US" sz="1000" dirty="0" err="1"/>
                <a:t>ie</a:t>
              </a:r>
              <a:r>
                <a:rPr lang="en-US" sz="1000" dirty="0"/>
                <a:t> ice hockey leagues, might look at launching their own services in primary or secondary markets</a:t>
              </a:r>
            </a:p>
            <a:p>
              <a:pPr marL="108000" indent="-108000">
                <a:spcBef>
                  <a:spcPts val="0"/>
                </a:spcBef>
              </a:pPr>
              <a:r>
                <a:rPr lang="en-US" sz="1000" dirty="0"/>
                <a:t>Market entrance costs will be for marketing as technology costs are likely to go down</a:t>
              </a:r>
              <a:endParaRPr lang="en-US" dirty="0"/>
            </a:p>
          </p:txBody>
        </p:sp>
      </p:grpSp>
      <p:sp>
        <p:nvSpPr>
          <p:cNvPr id="39" name="Rectangle 165">
            <a:extLst>
              <a:ext uri="{FF2B5EF4-FFF2-40B4-BE49-F238E27FC236}">
                <a16:creationId xmlns:a16="http://schemas.microsoft.com/office/drawing/2014/main" id="{24DE7EEE-40F0-4135-81BB-F9EFCC0040B1}"/>
              </a:ext>
            </a:extLst>
          </p:cNvPr>
          <p:cNvSpPr txBox="1"/>
          <p:nvPr/>
        </p:nvSpPr>
        <p:spPr>
          <a:xfrm>
            <a:off x="7249219" y="4602974"/>
            <a:ext cx="1872658" cy="10002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266700" indent="-266700">
              <a:spcBef>
                <a:spcPts val="1200"/>
              </a:spcBef>
              <a:buClr>
                <a:schemeClr val="accent3"/>
              </a:buClr>
              <a:buSzPct val="90000"/>
              <a:buChar char="■"/>
              <a:defRPr sz="1200">
                <a:latin typeface="Garamond"/>
                <a:ea typeface="Garamond"/>
                <a:cs typeface="Garamond"/>
                <a:sym typeface="Garamond"/>
              </a:defRPr>
            </a:lvl1pPr>
          </a:lstStyle>
          <a:p>
            <a:pPr marL="108000" indent="-108000">
              <a:spcBef>
                <a:spcPts val="0"/>
              </a:spcBef>
              <a:spcAft>
                <a:spcPts val="300"/>
              </a:spcAft>
            </a:pPr>
            <a:endParaRPr lang="en-US" sz="1000" dirty="0"/>
          </a:p>
          <a:p>
            <a:pPr marL="108000" indent="-108000">
              <a:spcBef>
                <a:spcPts val="0"/>
              </a:spcBef>
              <a:spcAft>
                <a:spcPts val="300"/>
              </a:spcAft>
            </a:pPr>
            <a:r>
              <a:rPr lang="en-US" sz="1000" dirty="0"/>
              <a:t>Betting rights have become a significant revenue stream in many sports. Tennis is one of the best examples.</a:t>
            </a:r>
          </a:p>
          <a:p>
            <a:pPr marL="108000" indent="-108000">
              <a:spcBef>
                <a:spcPts val="0"/>
              </a:spcBef>
              <a:spcAft>
                <a:spcPts val="300"/>
              </a:spcAft>
            </a:pPr>
            <a:r>
              <a:rPr lang="en-US" sz="1000" dirty="0"/>
              <a:t>Social media.</a:t>
            </a:r>
          </a:p>
        </p:txBody>
      </p:sp>
      <p:grpSp>
        <p:nvGrpSpPr>
          <p:cNvPr id="42" name="Group 41">
            <a:extLst>
              <a:ext uri="{FF2B5EF4-FFF2-40B4-BE49-F238E27FC236}">
                <a16:creationId xmlns:a16="http://schemas.microsoft.com/office/drawing/2014/main" id="{F3A728A0-5D0B-4FB0-B6DC-55EBC9B98303}"/>
              </a:ext>
            </a:extLst>
          </p:cNvPr>
          <p:cNvGrpSpPr/>
          <p:nvPr/>
        </p:nvGrpSpPr>
        <p:grpSpPr>
          <a:xfrm>
            <a:off x="7249219" y="1564524"/>
            <a:ext cx="1872658" cy="1317716"/>
            <a:chOff x="7234471" y="1350673"/>
            <a:chExt cx="1872658" cy="1317716"/>
          </a:xfrm>
        </p:grpSpPr>
        <p:sp>
          <p:nvSpPr>
            <p:cNvPr id="22" name="Rektangel">
              <a:extLst>
                <a:ext uri="{FF2B5EF4-FFF2-40B4-BE49-F238E27FC236}">
                  <a16:creationId xmlns:a16="http://schemas.microsoft.com/office/drawing/2014/main" id="{B633895E-3E71-421F-8B00-F82288EAEC2A}"/>
                </a:ext>
              </a:extLst>
            </p:cNvPr>
            <p:cNvSpPr/>
            <p:nvPr/>
          </p:nvSpPr>
          <p:spPr>
            <a:xfrm>
              <a:off x="7234471" y="1350673"/>
              <a:ext cx="1867958" cy="356173"/>
            </a:xfrm>
            <a:prstGeom prst="rect">
              <a:avLst/>
            </a:prstGeom>
            <a:solidFill>
              <a:schemeClr val="accent3"/>
            </a:solidFill>
            <a:ln w="12700" cap="flat">
              <a:noFill/>
              <a:miter lim="4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200" kern="0">
                <a:solidFill>
                  <a:srgbClr val="000000"/>
                </a:solidFill>
                <a:latin typeface="Garamond"/>
                <a:sym typeface="Garamond"/>
              </a:endParaRPr>
            </a:p>
          </p:txBody>
        </p:sp>
        <p:sp>
          <p:nvSpPr>
            <p:cNvPr id="23" name="Traditional media companies">
              <a:extLst>
                <a:ext uri="{FF2B5EF4-FFF2-40B4-BE49-F238E27FC236}">
                  <a16:creationId xmlns:a16="http://schemas.microsoft.com/office/drawing/2014/main" id="{AFEB9734-27EB-4CD4-99BB-3425B350B842}"/>
                </a:ext>
              </a:extLst>
            </p:cNvPr>
            <p:cNvSpPr txBox="1"/>
            <p:nvPr/>
          </p:nvSpPr>
          <p:spPr>
            <a:xfrm>
              <a:off x="7234471" y="1417105"/>
              <a:ext cx="1867958" cy="2233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lgn="ctr">
                <a:defRPr sz="1100">
                  <a:solidFill>
                    <a:srgbClr val="FFFFFF"/>
                  </a:solidFill>
                  <a:latin typeface="Garamond"/>
                  <a:ea typeface="Garamond"/>
                  <a:cs typeface="Garamond"/>
                  <a:sym typeface="Garamond"/>
                </a:defRPr>
              </a:lvl1pPr>
            </a:lstStyle>
            <a:p>
              <a:pPr defTabSz="844083" hangingPunct="0"/>
              <a:r>
                <a:rPr lang="en-US" sz="1015" kern="0" dirty="0"/>
                <a:t>Global Players</a:t>
              </a:r>
              <a:endParaRPr sz="1015" kern="0" dirty="0"/>
            </a:p>
          </p:txBody>
        </p:sp>
        <p:sp>
          <p:nvSpPr>
            <p:cNvPr id="40" name="Rectangle 165">
              <a:extLst>
                <a:ext uri="{FF2B5EF4-FFF2-40B4-BE49-F238E27FC236}">
                  <a16:creationId xmlns:a16="http://schemas.microsoft.com/office/drawing/2014/main" id="{5AC92A6A-D37C-4A6B-A010-CE3FD02CC766}"/>
                </a:ext>
              </a:extLst>
            </p:cNvPr>
            <p:cNvSpPr txBox="1"/>
            <p:nvPr/>
          </p:nvSpPr>
          <p:spPr>
            <a:xfrm>
              <a:off x="7234471" y="1706587"/>
              <a:ext cx="1872658" cy="96180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L="266700" indent="-266700">
                <a:spcBef>
                  <a:spcPts val="1200"/>
                </a:spcBef>
                <a:buClr>
                  <a:schemeClr val="accent3"/>
                </a:buClr>
                <a:buSzPct val="90000"/>
                <a:buChar char="■"/>
                <a:defRPr sz="1200">
                  <a:latin typeface="Garamond"/>
                  <a:ea typeface="Garamond"/>
                  <a:cs typeface="Garamond"/>
                  <a:sym typeface="Garamond"/>
                </a:defRPr>
              </a:lvl1pPr>
            </a:lstStyle>
            <a:p>
              <a:pPr marL="108000" indent="-108000">
                <a:spcBef>
                  <a:spcPts val="0"/>
                </a:spcBef>
                <a:spcAft>
                  <a:spcPts val="300"/>
                </a:spcAft>
              </a:pPr>
              <a:r>
                <a:rPr lang="en-US" sz="1000" dirty="0"/>
                <a:t>Traditional media companies expand geographically, </a:t>
              </a:r>
              <a:r>
                <a:rPr lang="en-US" sz="1000" dirty="0" err="1"/>
                <a:t>ie</a:t>
              </a:r>
              <a:r>
                <a:rPr lang="en-US" sz="1000" dirty="0"/>
                <a:t> </a:t>
              </a:r>
              <a:r>
                <a:rPr lang="en-US" sz="1000" dirty="0" err="1"/>
                <a:t>BeIN</a:t>
              </a:r>
              <a:r>
                <a:rPr lang="en-US" sz="1000" dirty="0"/>
                <a:t> and Discovery. A way for </a:t>
              </a:r>
              <a:r>
                <a:rPr lang="en-US" sz="1000" dirty="0" err="1"/>
                <a:t>icehockey</a:t>
              </a:r>
              <a:r>
                <a:rPr lang="en-US" sz="1000" dirty="0"/>
                <a:t> to find new markets.</a:t>
              </a:r>
            </a:p>
            <a:p>
              <a:pPr marL="108000" indent="-108000">
                <a:spcBef>
                  <a:spcPts val="0"/>
                </a:spcBef>
              </a:pPr>
              <a:r>
                <a:rPr lang="en-US" sz="1000" dirty="0"/>
                <a:t>Niche players use new technology to reach niche markets.</a:t>
              </a:r>
            </a:p>
          </p:txBody>
        </p:sp>
      </p:grpSp>
      <p:sp>
        <p:nvSpPr>
          <p:cNvPr id="41" name="TextBox 40">
            <a:extLst>
              <a:ext uri="{FF2B5EF4-FFF2-40B4-BE49-F238E27FC236}">
                <a16:creationId xmlns:a16="http://schemas.microsoft.com/office/drawing/2014/main" id="{C6DEB297-608D-4047-B3A1-2AF9849E0752}"/>
              </a:ext>
            </a:extLst>
          </p:cNvPr>
          <p:cNvSpPr txBox="1"/>
          <p:nvPr/>
        </p:nvSpPr>
        <p:spPr>
          <a:xfrm>
            <a:off x="273050" y="764810"/>
            <a:ext cx="9359900" cy="398206"/>
          </a:xfrm>
          <a:prstGeom prst="rect">
            <a:avLst/>
          </a:prstGeom>
          <a:noFill/>
        </p:spPr>
        <p:txBody>
          <a:bodyPr wrap="square" lIns="36000" tIns="36000" rIns="36000" bIns="36000" rtlCol="0" anchor="ctr">
            <a:noAutofit/>
          </a:bodyPr>
          <a:lstStyle/>
          <a:p>
            <a:r>
              <a:rPr lang="en-US" sz="1200" dirty="0"/>
              <a:t>New entrants and increased competition will keep the sport and media rights market growing</a:t>
            </a:r>
          </a:p>
        </p:txBody>
      </p:sp>
      <p:pic>
        <p:nvPicPr>
          <p:cNvPr id="12" name="Bildobjekt 11">
            <a:extLst>
              <a:ext uri="{FF2B5EF4-FFF2-40B4-BE49-F238E27FC236}">
                <a16:creationId xmlns:a16="http://schemas.microsoft.com/office/drawing/2014/main" id="{DA575D0F-2987-4630-8D93-5D5AFCA8F4B8}"/>
              </a:ext>
            </a:extLst>
          </p:cNvPr>
          <p:cNvPicPr>
            <a:picLocks noChangeAspect="1"/>
          </p:cNvPicPr>
          <p:nvPr/>
        </p:nvPicPr>
        <p:blipFill>
          <a:blip r:embed="rId2"/>
          <a:stretch>
            <a:fillRect/>
          </a:stretch>
        </p:blipFill>
        <p:spPr>
          <a:xfrm>
            <a:off x="3349879" y="2957702"/>
            <a:ext cx="2862836" cy="1905226"/>
          </a:xfrm>
          <a:prstGeom prst="rect">
            <a:avLst/>
          </a:prstGeom>
        </p:spPr>
      </p:pic>
    </p:spTree>
    <p:extLst>
      <p:ext uri="{BB962C8B-B14F-4D97-AF65-F5344CB8AC3E}">
        <p14:creationId xmlns:p14="http://schemas.microsoft.com/office/powerpoint/2010/main" val="210844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tshållare för innehåll 2"/>
          <p:cNvSpPr txBox="1">
            <a:spLocks noGrp="1"/>
          </p:cNvSpPr>
          <p:nvPr>
            <p:ph type="body" sz="quarter" idx="1"/>
          </p:nvPr>
        </p:nvSpPr>
        <p:spPr>
          <a:xfrm>
            <a:off x="5118589" y="1641601"/>
            <a:ext cx="4154367" cy="1095738"/>
          </a:xfrm>
          <a:prstGeom prst="rect">
            <a:avLst/>
          </a:prstGeom>
        </p:spPr>
        <p:txBody>
          <a:bodyPr/>
          <a:lstStyle/>
          <a:p>
            <a:pPr marL="141559" indent="-141559" defTabSz="709028" hangingPunct="0">
              <a:spcBef>
                <a:spcPts val="923"/>
              </a:spcBef>
              <a:buClr>
                <a:srgbClr val="435685"/>
              </a:buClr>
              <a:buFontTx/>
              <a:buChar char="■"/>
              <a:defRPr sz="1100">
                <a:latin typeface="Garamond"/>
                <a:ea typeface="Garamond"/>
                <a:cs typeface="Garamond"/>
                <a:sym typeface="Garamond"/>
              </a:defRPr>
            </a:pPr>
            <a:r>
              <a:rPr kern="0" dirty="0">
                <a:solidFill>
                  <a:srgbClr val="000000"/>
                </a:solidFill>
                <a:latin typeface="Garamond"/>
              </a:rPr>
              <a:t>All of CSM</a:t>
            </a:r>
            <a:r>
              <a:rPr lang="sv-SE" kern="0" dirty="0">
                <a:solidFill>
                  <a:srgbClr val="000000"/>
                </a:solidFill>
                <a:latin typeface="Garamond"/>
              </a:rPr>
              <a:t>´s</a:t>
            </a:r>
            <a:r>
              <a:rPr kern="0" dirty="0">
                <a:solidFill>
                  <a:srgbClr val="000000"/>
                </a:solidFill>
                <a:latin typeface="Garamond"/>
              </a:rPr>
              <a:t> partners have been part of the rapid development, both within broadcasting and right exploitation. Together we offer a combination of knowledge in investment banking and more than 50 years combined experience from the sports rights industry </a:t>
            </a:r>
          </a:p>
          <a:p>
            <a:pPr marL="141559" indent="-141559" defTabSz="709028" hangingPunct="0">
              <a:spcBef>
                <a:spcPts val="923"/>
              </a:spcBef>
              <a:buClr>
                <a:srgbClr val="435685"/>
              </a:buClr>
              <a:buFontTx/>
              <a:buChar char="■"/>
              <a:defRPr sz="1100">
                <a:latin typeface="Garamond"/>
                <a:ea typeface="Garamond"/>
                <a:cs typeface="Garamond"/>
                <a:sym typeface="Garamond"/>
              </a:defRPr>
            </a:pPr>
            <a:r>
              <a:rPr kern="0" dirty="0">
                <a:solidFill>
                  <a:srgbClr val="000000"/>
                </a:solidFill>
                <a:latin typeface="Garamond"/>
              </a:rPr>
              <a:t>Companies </a:t>
            </a:r>
            <a:r>
              <a:rPr lang="sv-SE" kern="0" dirty="0" err="1">
                <a:solidFill>
                  <a:srgbClr val="000000"/>
                </a:solidFill>
                <a:latin typeface="Garamond"/>
              </a:rPr>
              <a:t>that</a:t>
            </a:r>
            <a:r>
              <a:rPr lang="sv-SE" kern="0" dirty="0">
                <a:solidFill>
                  <a:srgbClr val="000000"/>
                </a:solidFill>
                <a:latin typeface="Garamond"/>
              </a:rPr>
              <a:t> CSM</a:t>
            </a:r>
            <a:r>
              <a:rPr kern="0" dirty="0">
                <a:solidFill>
                  <a:srgbClr val="000000"/>
                </a:solidFill>
                <a:latin typeface="Garamond"/>
              </a:rPr>
              <a:t> </a:t>
            </a:r>
            <a:r>
              <a:rPr lang="sv-SE" kern="0" dirty="0">
                <a:solidFill>
                  <a:srgbClr val="000000"/>
                </a:solidFill>
                <a:latin typeface="Garamond"/>
              </a:rPr>
              <a:t>has </a:t>
            </a:r>
            <a:r>
              <a:rPr kern="0" dirty="0">
                <a:solidFill>
                  <a:srgbClr val="000000"/>
                </a:solidFill>
                <a:latin typeface="Garamond"/>
              </a:rPr>
              <a:t>work</a:t>
            </a:r>
            <a:r>
              <a:rPr lang="sv-SE" kern="0" dirty="0">
                <a:solidFill>
                  <a:srgbClr val="000000"/>
                </a:solidFill>
                <a:latin typeface="Garamond"/>
              </a:rPr>
              <a:t>ed</a:t>
            </a:r>
            <a:r>
              <a:rPr kern="0" dirty="0">
                <a:solidFill>
                  <a:srgbClr val="000000"/>
                </a:solidFill>
                <a:latin typeface="Garamond"/>
              </a:rPr>
              <a:t> with include the following</a:t>
            </a:r>
            <a:r>
              <a:rPr dirty="0"/>
              <a:t>:</a:t>
            </a:r>
          </a:p>
        </p:txBody>
      </p:sp>
      <p:sp>
        <p:nvSpPr>
          <p:cNvPr id="515" name="Platshållare för innehåll 2"/>
          <p:cNvSpPr txBox="1"/>
          <p:nvPr/>
        </p:nvSpPr>
        <p:spPr>
          <a:xfrm>
            <a:off x="633048" y="1634795"/>
            <a:ext cx="4082561" cy="34855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050" kern="0" dirty="0">
                <a:solidFill>
                  <a:srgbClr val="000000"/>
                </a:solidFill>
                <a:latin typeface="Garamond"/>
                <a:sym typeface="Garamond"/>
              </a:rPr>
              <a:t>As a result of a more complex sports industry CSM was founded in order to assist rights holders in </a:t>
            </a:r>
            <a:r>
              <a:rPr lang="sv-SE" sz="1050" kern="0" dirty="0" err="1">
                <a:solidFill>
                  <a:srgbClr val="000000"/>
                </a:solidFill>
                <a:latin typeface="Garamond"/>
                <a:sym typeface="Garamond"/>
              </a:rPr>
              <a:t>creating</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values</a:t>
            </a:r>
            <a:r>
              <a:rPr lang="sv-SE" sz="1050" kern="0" dirty="0">
                <a:solidFill>
                  <a:srgbClr val="000000"/>
                </a:solidFill>
                <a:latin typeface="Garamond"/>
                <a:sym typeface="Garamond"/>
              </a:rPr>
              <a:t> and </a:t>
            </a:r>
            <a:r>
              <a:rPr lang="sv-SE" sz="1050" kern="0" dirty="0" err="1">
                <a:solidFill>
                  <a:srgbClr val="000000"/>
                </a:solidFill>
                <a:latin typeface="Garamond"/>
                <a:sym typeface="Garamond"/>
              </a:rPr>
              <a:t>product</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development</a:t>
            </a:r>
            <a:r>
              <a:rPr lang="sv-SE" sz="1050" kern="0" dirty="0">
                <a:solidFill>
                  <a:srgbClr val="000000"/>
                </a:solidFill>
                <a:latin typeface="Garamond"/>
                <a:sym typeface="Garamond"/>
              </a:rPr>
              <a:t> </a:t>
            </a:r>
            <a:r>
              <a:rPr sz="1050" kern="0" dirty="0">
                <a:solidFill>
                  <a:srgbClr val="000000"/>
                </a:solidFill>
                <a:latin typeface="Garamond"/>
                <a:sym typeface="Garamond"/>
              </a:rPr>
              <a:t>in the sport and media market.  CSM provide professional advise to sport </a:t>
            </a:r>
            <a:r>
              <a:rPr sz="1050" kern="0" dirty="0" err="1">
                <a:solidFill>
                  <a:srgbClr val="000000"/>
                </a:solidFill>
                <a:latin typeface="Garamond"/>
                <a:sym typeface="Garamond"/>
              </a:rPr>
              <a:t>organisations</a:t>
            </a:r>
            <a:r>
              <a:rPr sz="1050" kern="0" dirty="0">
                <a:solidFill>
                  <a:srgbClr val="000000"/>
                </a:solidFill>
                <a:latin typeface="Garamond"/>
                <a:sym typeface="Garamond"/>
              </a:rPr>
              <a:t> and media companies </a:t>
            </a:r>
          </a:p>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050" kern="0" dirty="0">
                <a:solidFill>
                  <a:srgbClr val="000000"/>
                </a:solidFill>
                <a:latin typeface="Garamond"/>
                <a:sym typeface="Garamond"/>
              </a:rPr>
              <a:t>20 years ago there were only a dozen sport channels globally, whereas today there is a large amount of sports channels in every market and device (TV, tablet, mobile etc.)</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Multiple</a:t>
            </a:r>
            <a:r>
              <a:rPr lang="sv-SE" sz="1050" kern="0" dirty="0">
                <a:solidFill>
                  <a:srgbClr val="000000"/>
                </a:solidFill>
                <a:latin typeface="Garamond"/>
                <a:sym typeface="Garamond"/>
              </a:rPr>
              <a:t> new digital outlets </a:t>
            </a:r>
            <a:r>
              <a:rPr lang="sv-SE" sz="1050" kern="0" dirty="0" err="1">
                <a:solidFill>
                  <a:srgbClr val="000000"/>
                </a:solidFill>
                <a:latin typeface="Garamond"/>
                <a:sym typeface="Garamond"/>
              </a:rPr>
              <a:t>are</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being</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packaged</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with</a:t>
            </a:r>
            <a:r>
              <a:rPr lang="sv-SE" sz="1050" kern="0" dirty="0">
                <a:solidFill>
                  <a:srgbClr val="000000"/>
                </a:solidFill>
                <a:latin typeface="Garamond"/>
                <a:sym typeface="Garamond"/>
              </a:rPr>
              <a:t> sports </a:t>
            </a:r>
            <a:r>
              <a:rPr lang="sv-SE" sz="1050" kern="0" dirty="0" err="1">
                <a:solidFill>
                  <a:srgbClr val="000000"/>
                </a:solidFill>
                <a:latin typeface="Garamond"/>
                <a:sym typeface="Garamond"/>
              </a:rPr>
              <a:t>content</a:t>
            </a:r>
            <a:r>
              <a:rPr lang="sv-SE" sz="1050" kern="0" dirty="0">
                <a:solidFill>
                  <a:srgbClr val="000000"/>
                </a:solidFill>
                <a:latin typeface="Garamond"/>
                <a:sym typeface="Garamond"/>
              </a:rPr>
              <a:t>.</a:t>
            </a:r>
            <a:endParaRPr sz="1050" kern="0" dirty="0">
              <a:solidFill>
                <a:srgbClr val="000000"/>
              </a:solidFill>
              <a:latin typeface="Garamond"/>
              <a:sym typeface="Garamond"/>
            </a:endParaRPr>
          </a:p>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050" kern="0" dirty="0">
                <a:solidFill>
                  <a:srgbClr val="000000"/>
                </a:solidFill>
                <a:latin typeface="Garamond"/>
                <a:sym typeface="Garamond"/>
              </a:rPr>
              <a:t>In addition there are also a number of new suppliers that offers live sports to consumers, these include betting companies, telecom operators and consumer brands that are using live sports to position its brand simultaneously with building a media group</a:t>
            </a:r>
          </a:p>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050" kern="0" dirty="0">
                <a:solidFill>
                  <a:srgbClr val="000000"/>
                </a:solidFill>
                <a:latin typeface="Garamond"/>
                <a:sym typeface="Garamond"/>
              </a:rPr>
              <a:t>Sports and the need to ensure live sporting </a:t>
            </a:r>
            <a:r>
              <a:rPr lang="sv-SE" sz="1050" kern="0" dirty="0">
                <a:solidFill>
                  <a:srgbClr val="000000"/>
                </a:solidFill>
                <a:latin typeface="Garamond"/>
                <a:sym typeface="Garamond"/>
              </a:rPr>
              <a:t>events </a:t>
            </a:r>
            <a:r>
              <a:rPr sz="1050" kern="0" dirty="0">
                <a:solidFill>
                  <a:srgbClr val="000000"/>
                </a:solidFill>
                <a:latin typeface="Garamond"/>
                <a:sym typeface="Garamond"/>
              </a:rPr>
              <a:t>ha</a:t>
            </a:r>
            <a:r>
              <a:rPr lang="sv-SE" sz="1050" kern="0" dirty="0">
                <a:solidFill>
                  <a:srgbClr val="000000"/>
                </a:solidFill>
                <a:latin typeface="Garamond"/>
                <a:sym typeface="Garamond"/>
              </a:rPr>
              <a:t>ve</a:t>
            </a:r>
            <a:r>
              <a:rPr sz="1050" kern="0" dirty="0">
                <a:solidFill>
                  <a:srgbClr val="000000"/>
                </a:solidFill>
                <a:latin typeface="Garamond"/>
                <a:sym typeface="Garamond"/>
              </a:rPr>
              <a:t> never been more important for the media sector </a:t>
            </a:r>
          </a:p>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050" kern="0" dirty="0">
                <a:solidFill>
                  <a:srgbClr val="000000"/>
                </a:solidFill>
                <a:latin typeface="Garamond"/>
                <a:sym typeface="Garamond"/>
              </a:rPr>
              <a:t>We have proved that this structure adds further value for rights holders and media companies</a:t>
            </a:r>
          </a:p>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050" kern="0" dirty="0">
                <a:solidFill>
                  <a:srgbClr val="000000"/>
                </a:solidFill>
                <a:latin typeface="Garamond"/>
                <a:sym typeface="Garamond"/>
              </a:rPr>
              <a:t>Stella </a:t>
            </a:r>
            <a:r>
              <a:rPr lang="sv-SE" sz="1050" kern="0" dirty="0">
                <a:solidFill>
                  <a:srgbClr val="000000"/>
                </a:solidFill>
                <a:latin typeface="Garamond"/>
                <a:sym typeface="Garamond"/>
              </a:rPr>
              <a:t>EOC</a:t>
            </a:r>
            <a:r>
              <a:rPr sz="1050" kern="0" dirty="0">
                <a:solidFill>
                  <a:srgbClr val="000000"/>
                </a:solidFill>
                <a:latin typeface="Garamond"/>
                <a:sym typeface="Garamond"/>
              </a:rPr>
              <a:t>, a leading investment bank in the TMT space, owns 20% of CSM</a:t>
            </a:r>
          </a:p>
        </p:txBody>
      </p:sp>
      <p:pic>
        <p:nvPicPr>
          <p:cNvPr id="516" name="Picture 2" descr="Picture 2"/>
          <p:cNvPicPr>
            <a:picLocks noChangeAspect="1"/>
          </p:cNvPicPr>
          <p:nvPr/>
        </p:nvPicPr>
        <p:blipFill>
          <a:blip r:embed="rId2">
            <a:extLst/>
          </a:blip>
          <a:srcRect l="5090" t="37986" r="5387" b="37634"/>
          <a:stretch>
            <a:fillRect/>
          </a:stretch>
        </p:blipFill>
        <p:spPr>
          <a:xfrm>
            <a:off x="6686683" y="4666083"/>
            <a:ext cx="754246" cy="154061"/>
          </a:xfrm>
          <a:prstGeom prst="rect">
            <a:avLst/>
          </a:prstGeom>
          <a:ln w="12700">
            <a:miter lim="400000"/>
          </a:ln>
        </p:spPr>
      </p:pic>
      <p:pic>
        <p:nvPicPr>
          <p:cNvPr id="517" name="Picture 6" descr="Picture 6"/>
          <p:cNvPicPr>
            <a:picLocks noChangeAspect="1"/>
          </p:cNvPicPr>
          <p:nvPr/>
        </p:nvPicPr>
        <p:blipFill>
          <a:blip r:embed="rId3">
            <a:extLst/>
          </a:blip>
          <a:srcRect l="16060" r="16893"/>
          <a:stretch>
            <a:fillRect/>
          </a:stretch>
        </p:blipFill>
        <p:spPr>
          <a:xfrm>
            <a:off x="5621830" y="3616190"/>
            <a:ext cx="355841" cy="530725"/>
          </a:xfrm>
          <a:prstGeom prst="rect">
            <a:avLst/>
          </a:prstGeom>
          <a:ln w="12700">
            <a:miter lim="400000"/>
          </a:ln>
        </p:spPr>
      </p:pic>
      <p:pic>
        <p:nvPicPr>
          <p:cNvPr id="518" name="Picture 23" descr="Picture 23"/>
          <p:cNvPicPr>
            <a:picLocks noChangeAspect="1"/>
          </p:cNvPicPr>
          <p:nvPr/>
        </p:nvPicPr>
        <p:blipFill>
          <a:blip r:embed="rId4">
            <a:extLst/>
          </a:blip>
          <a:stretch>
            <a:fillRect/>
          </a:stretch>
        </p:blipFill>
        <p:spPr>
          <a:xfrm>
            <a:off x="5392355" y="4583350"/>
            <a:ext cx="814790" cy="319527"/>
          </a:xfrm>
          <a:prstGeom prst="rect">
            <a:avLst/>
          </a:prstGeom>
          <a:ln w="12700">
            <a:miter lim="400000"/>
          </a:ln>
        </p:spPr>
      </p:pic>
      <p:pic>
        <p:nvPicPr>
          <p:cNvPr id="519" name="Picture 8" descr="Picture 8"/>
          <p:cNvPicPr>
            <a:picLocks noChangeAspect="1"/>
          </p:cNvPicPr>
          <p:nvPr/>
        </p:nvPicPr>
        <p:blipFill>
          <a:blip r:embed="rId5">
            <a:extLst/>
          </a:blip>
          <a:srcRect l="8164" t="26799" r="7010" b="9709"/>
          <a:stretch>
            <a:fillRect/>
          </a:stretch>
        </p:blipFill>
        <p:spPr>
          <a:xfrm>
            <a:off x="6617631" y="3808079"/>
            <a:ext cx="892351" cy="146946"/>
          </a:xfrm>
          <a:prstGeom prst="rect">
            <a:avLst/>
          </a:prstGeom>
          <a:ln w="12700">
            <a:miter lim="400000"/>
          </a:ln>
        </p:spPr>
      </p:pic>
      <p:pic>
        <p:nvPicPr>
          <p:cNvPr id="520" name="Picture 14" descr="Picture 14"/>
          <p:cNvPicPr>
            <a:picLocks noChangeAspect="1"/>
          </p:cNvPicPr>
          <p:nvPr/>
        </p:nvPicPr>
        <p:blipFill>
          <a:blip r:embed="rId6">
            <a:extLst/>
          </a:blip>
          <a:stretch>
            <a:fillRect/>
          </a:stretch>
        </p:blipFill>
        <p:spPr>
          <a:xfrm>
            <a:off x="7637874" y="2891262"/>
            <a:ext cx="334933" cy="452044"/>
          </a:xfrm>
          <a:prstGeom prst="rect">
            <a:avLst/>
          </a:prstGeom>
          <a:ln w="12700">
            <a:miter lim="400000"/>
          </a:ln>
        </p:spPr>
      </p:pic>
      <p:pic>
        <p:nvPicPr>
          <p:cNvPr id="521" name="Picture 10" descr="Picture 10"/>
          <p:cNvPicPr>
            <a:picLocks noChangeAspect="1"/>
          </p:cNvPicPr>
          <p:nvPr/>
        </p:nvPicPr>
        <p:blipFill>
          <a:blip r:embed="rId7">
            <a:extLst/>
          </a:blip>
          <a:stretch>
            <a:fillRect/>
          </a:stretch>
        </p:blipFill>
        <p:spPr>
          <a:xfrm>
            <a:off x="6503158" y="2964102"/>
            <a:ext cx="599155" cy="223416"/>
          </a:xfrm>
          <a:prstGeom prst="rect">
            <a:avLst/>
          </a:prstGeom>
          <a:ln w="12700">
            <a:miter lim="400000"/>
          </a:ln>
        </p:spPr>
      </p:pic>
      <p:pic>
        <p:nvPicPr>
          <p:cNvPr id="523" name="Bildobjekt 16" descr="Bildobjekt 16"/>
          <p:cNvPicPr>
            <a:picLocks noChangeAspect="1"/>
          </p:cNvPicPr>
          <p:nvPr/>
        </p:nvPicPr>
        <p:blipFill>
          <a:blip r:embed="rId8">
            <a:extLst/>
          </a:blip>
          <a:stretch>
            <a:fillRect/>
          </a:stretch>
        </p:blipFill>
        <p:spPr>
          <a:xfrm>
            <a:off x="5220355" y="2964033"/>
            <a:ext cx="703827" cy="195416"/>
          </a:xfrm>
          <a:prstGeom prst="rect">
            <a:avLst/>
          </a:prstGeom>
          <a:ln w="12700">
            <a:miter lim="400000"/>
          </a:ln>
        </p:spPr>
      </p:pic>
      <p:pic>
        <p:nvPicPr>
          <p:cNvPr id="524" name="Bildobjekt 17" descr="Bildobjekt 17"/>
          <p:cNvPicPr>
            <a:picLocks noChangeAspect="1"/>
          </p:cNvPicPr>
          <p:nvPr/>
        </p:nvPicPr>
        <p:blipFill>
          <a:blip r:embed="rId9">
            <a:extLst/>
          </a:blip>
          <a:stretch>
            <a:fillRect/>
          </a:stretch>
        </p:blipFill>
        <p:spPr>
          <a:xfrm>
            <a:off x="8014222" y="4585237"/>
            <a:ext cx="725376" cy="315753"/>
          </a:xfrm>
          <a:prstGeom prst="rect">
            <a:avLst/>
          </a:prstGeom>
          <a:ln w="12700">
            <a:miter lim="400000"/>
          </a:ln>
        </p:spPr>
      </p:pic>
      <p:pic>
        <p:nvPicPr>
          <p:cNvPr id="525" name="Picture 43" descr="Picture 43"/>
          <p:cNvPicPr>
            <a:picLocks noChangeAspect="1"/>
          </p:cNvPicPr>
          <p:nvPr/>
        </p:nvPicPr>
        <p:blipFill>
          <a:blip r:embed="rId10">
            <a:extLst/>
          </a:blip>
          <a:stretch>
            <a:fillRect/>
          </a:stretch>
        </p:blipFill>
        <p:spPr>
          <a:xfrm>
            <a:off x="8394640" y="2993329"/>
            <a:ext cx="433074" cy="194190"/>
          </a:xfrm>
          <a:prstGeom prst="rect">
            <a:avLst/>
          </a:prstGeom>
          <a:ln w="12700">
            <a:miter lim="400000"/>
          </a:ln>
        </p:spPr>
      </p:pic>
      <p:pic>
        <p:nvPicPr>
          <p:cNvPr id="528" name="Picture 2" descr="Picture 2"/>
          <p:cNvPicPr>
            <a:picLocks noChangeAspect="1"/>
          </p:cNvPicPr>
          <p:nvPr/>
        </p:nvPicPr>
        <p:blipFill>
          <a:blip r:embed="rId11">
            <a:extLst/>
          </a:blip>
          <a:stretch>
            <a:fillRect/>
          </a:stretch>
        </p:blipFill>
        <p:spPr>
          <a:xfrm>
            <a:off x="8029498" y="3674006"/>
            <a:ext cx="694825" cy="415092"/>
          </a:xfrm>
          <a:prstGeom prst="rect">
            <a:avLst/>
          </a:prstGeom>
          <a:ln w="12700">
            <a:miter lim="400000"/>
          </a:ln>
        </p:spPr>
      </p:pic>
      <p:pic>
        <p:nvPicPr>
          <p:cNvPr id="529" name="Picture 2" descr="Picture 2"/>
          <p:cNvPicPr>
            <a:picLocks noChangeAspect="1"/>
          </p:cNvPicPr>
          <p:nvPr/>
        </p:nvPicPr>
        <p:blipFill>
          <a:blip r:embed="rId12">
            <a:extLst/>
          </a:blip>
          <a:stretch>
            <a:fillRect/>
          </a:stretch>
        </p:blipFill>
        <p:spPr>
          <a:xfrm>
            <a:off x="5486217" y="5398261"/>
            <a:ext cx="627066" cy="202876"/>
          </a:xfrm>
          <a:prstGeom prst="rect">
            <a:avLst/>
          </a:prstGeom>
          <a:ln w="12700">
            <a:miter lim="400000"/>
          </a:ln>
        </p:spPr>
      </p:pic>
      <p:grpSp>
        <p:nvGrpSpPr>
          <p:cNvPr id="532" name="Rectangle 13"/>
          <p:cNvGrpSpPr/>
          <p:nvPr/>
        </p:nvGrpSpPr>
        <p:grpSpPr>
          <a:xfrm>
            <a:off x="631582" y="1252606"/>
            <a:ext cx="4155835" cy="251777"/>
            <a:chOff x="-1" y="-10378"/>
            <a:chExt cx="4502153" cy="272757"/>
          </a:xfrm>
          <a:solidFill>
            <a:schemeClr val="accent3"/>
          </a:solidFill>
        </p:grpSpPr>
        <p:sp>
          <p:nvSpPr>
            <p:cNvPr id="530" name="Rektangel"/>
            <p:cNvSpPr/>
            <p:nvPr/>
          </p:nvSpPr>
          <p:spPr>
            <a:xfrm>
              <a:off x="-1" y="-2"/>
              <a:ext cx="4502153" cy="252004"/>
            </a:xfrm>
            <a:prstGeom prst="rect">
              <a:avLst/>
            </a:prstGeom>
            <a:grpFill/>
            <a:ln w="3175" cap="flat">
              <a:solidFill>
                <a:srgbClr val="FFFFFF"/>
              </a:solidFill>
              <a:prstDash val="solid"/>
              <a:miter lim="8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200" kern="0">
                <a:solidFill>
                  <a:srgbClr val="000000"/>
                </a:solidFill>
                <a:latin typeface="Garamond"/>
                <a:sym typeface="Garamond"/>
              </a:endParaRPr>
            </a:p>
          </p:txBody>
        </p:sp>
        <p:sp>
          <p:nvSpPr>
            <p:cNvPr id="531" name="Philosophy"/>
            <p:cNvSpPr txBox="1"/>
            <p:nvPr/>
          </p:nvSpPr>
          <p:spPr>
            <a:xfrm>
              <a:off x="-1" y="-10378"/>
              <a:ext cx="4502153" cy="272757"/>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defRPr sz="1100">
                  <a:solidFill>
                    <a:srgbClr val="FFFFFF"/>
                  </a:solidFill>
                  <a:latin typeface="Garamond"/>
                  <a:ea typeface="Garamond"/>
                  <a:cs typeface="Garamond"/>
                  <a:sym typeface="Garamond"/>
                </a:defRPr>
              </a:lvl1pPr>
            </a:lstStyle>
            <a:p>
              <a:pPr defTabSz="844083" hangingPunct="0"/>
              <a:r>
                <a:rPr sz="1200" kern="0"/>
                <a:t>Philosophy </a:t>
              </a:r>
            </a:p>
          </p:txBody>
        </p:sp>
      </p:grpSp>
      <p:grpSp>
        <p:nvGrpSpPr>
          <p:cNvPr id="535" name="Rectangle 13"/>
          <p:cNvGrpSpPr/>
          <p:nvPr/>
        </p:nvGrpSpPr>
        <p:grpSpPr>
          <a:xfrm>
            <a:off x="5118586" y="1252606"/>
            <a:ext cx="4154370" cy="251777"/>
            <a:chOff x="-1" y="-10378"/>
            <a:chExt cx="4500565" cy="272757"/>
          </a:xfrm>
          <a:solidFill>
            <a:schemeClr val="accent3"/>
          </a:solidFill>
        </p:grpSpPr>
        <p:sp>
          <p:nvSpPr>
            <p:cNvPr id="533" name="Rektangel"/>
            <p:cNvSpPr/>
            <p:nvPr/>
          </p:nvSpPr>
          <p:spPr>
            <a:xfrm>
              <a:off x="-1" y="-2"/>
              <a:ext cx="4500565" cy="252004"/>
            </a:xfrm>
            <a:prstGeom prst="rect">
              <a:avLst/>
            </a:prstGeom>
            <a:grpFill/>
            <a:ln w="3175" cap="flat">
              <a:solidFill>
                <a:srgbClr val="FFFFFF"/>
              </a:solidFill>
              <a:prstDash val="solid"/>
              <a:miter lim="8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200" kern="0">
                <a:solidFill>
                  <a:srgbClr val="000000"/>
                </a:solidFill>
                <a:latin typeface="Garamond"/>
                <a:sym typeface="Garamond"/>
              </a:endParaRPr>
            </a:p>
          </p:txBody>
        </p:sp>
        <p:sp>
          <p:nvSpPr>
            <p:cNvPr id="534" name="Track record"/>
            <p:cNvSpPr txBox="1"/>
            <p:nvPr/>
          </p:nvSpPr>
          <p:spPr>
            <a:xfrm>
              <a:off x="-1" y="-10378"/>
              <a:ext cx="4500565" cy="272757"/>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defRPr sz="1100">
                  <a:solidFill>
                    <a:srgbClr val="FFFFFF"/>
                  </a:solidFill>
                  <a:latin typeface="Garamond"/>
                  <a:ea typeface="Garamond"/>
                  <a:cs typeface="Garamond"/>
                  <a:sym typeface="Garamond"/>
                </a:defRPr>
              </a:lvl1pPr>
            </a:lstStyle>
            <a:p>
              <a:pPr defTabSz="844083" hangingPunct="0"/>
              <a:r>
                <a:rPr sz="1200" kern="0"/>
                <a:t>Track record </a:t>
              </a:r>
            </a:p>
          </p:txBody>
        </p:sp>
      </p:grpSp>
      <p:pic>
        <p:nvPicPr>
          <p:cNvPr id="537" name="Bild 3" descr="Bild 3"/>
          <p:cNvPicPr>
            <a:picLocks noChangeAspect="1"/>
          </p:cNvPicPr>
          <p:nvPr/>
        </p:nvPicPr>
        <p:blipFill>
          <a:blip r:embed="rId13">
            <a:extLst/>
          </a:blip>
          <a:srcRect l="27003" t="20060" r="26098" b="16143"/>
          <a:stretch>
            <a:fillRect/>
          </a:stretch>
        </p:blipFill>
        <p:spPr>
          <a:xfrm>
            <a:off x="8116295" y="5308951"/>
            <a:ext cx="521230" cy="425410"/>
          </a:xfrm>
          <a:prstGeom prst="rect">
            <a:avLst/>
          </a:prstGeom>
          <a:ln w="12700">
            <a:miter lim="400000"/>
          </a:ln>
        </p:spPr>
      </p:pic>
      <p:pic>
        <p:nvPicPr>
          <p:cNvPr id="26" name="Content Placeholder 6">
            <a:extLst>
              <a:ext uri="{FF2B5EF4-FFF2-40B4-BE49-F238E27FC236}">
                <a16:creationId xmlns:a16="http://schemas.microsoft.com/office/drawing/2014/main" id="{C503C2E1-647C-4E48-915B-E610DD8E596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50333" y="5114299"/>
            <a:ext cx="626946" cy="626946"/>
          </a:xfrm>
          <a:prstGeom prst="rect">
            <a:avLst/>
          </a:prstGeom>
        </p:spPr>
      </p:pic>
      <p:grpSp>
        <p:nvGrpSpPr>
          <p:cNvPr id="27" name="Group 26">
            <a:extLst>
              <a:ext uri="{FF2B5EF4-FFF2-40B4-BE49-F238E27FC236}">
                <a16:creationId xmlns:a16="http://schemas.microsoft.com/office/drawing/2014/main" id="{2870BDC6-CD81-4C48-A3EF-73E122D739E9}"/>
              </a:ext>
            </a:extLst>
          </p:cNvPr>
          <p:cNvGrpSpPr/>
          <p:nvPr/>
        </p:nvGrpSpPr>
        <p:grpSpPr>
          <a:xfrm>
            <a:off x="273050" y="412749"/>
            <a:ext cx="9512299" cy="342584"/>
            <a:chOff x="273050" y="412749"/>
            <a:chExt cx="9512299" cy="342584"/>
          </a:xfrm>
        </p:grpSpPr>
        <p:sp>
          <p:nvSpPr>
            <p:cNvPr id="28" name="Rubrik 4">
              <a:extLst>
                <a:ext uri="{FF2B5EF4-FFF2-40B4-BE49-F238E27FC236}">
                  <a16:creationId xmlns:a16="http://schemas.microsoft.com/office/drawing/2014/main" id="{E45EFA33-54DC-45A7-B59D-D2668D794302}"/>
                </a:ext>
              </a:extLst>
            </p:cNvPr>
            <p:cNvSpPr txBox="1">
              <a:spLocks/>
            </p:cNvSpPr>
            <p:nvPr/>
          </p:nvSpPr>
          <p:spPr>
            <a:xfrm>
              <a:off x="631582" y="412749"/>
              <a:ext cx="9153767"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CSM - </a:t>
              </a:r>
              <a:r>
                <a:rPr lang="sv-SE" u="none" dirty="0" err="1"/>
                <a:t>Philosophy</a:t>
              </a:r>
              <a:r>
                <a:rPr lang="sv-SE" u="none" dirty="0"/>
                <a:t> and </a:t>
              </a:r>
              <a:r>
                <a:rPr lang="sv-SE" u="none" dirty="0" err="1"/>
                <a:t>track</a:t>
              </a:r>
              <a:r>
                <a:rPr lang="sv-SE" u="none" dirty="0"/>
                <a:t> record</a:t>
              </a:r>
            </a:p>
          </p:txBody>
        </p:sp>
        <p:cxnSp>
          <p:nvCxnSpPr>
            <p:cNvPr id="29" name="Straight Connector 28">
              <a:extLst>
                <a:ext uri="{FF2B5EF4-FFF2-40B4-BE49-F238E27FC236}">
                  <a16:creationId xmlns:a16="http://schemas.microsoft.com/office/drawing/2014/main" id="{770D3621-250C-476C-93FE-16F833A99C2B}"/>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42A166AE-1C16-44E3-A708-7319BAF8B42E}"/>
              </a:ext>
            </a:extLst>
          </p:cNvPr>
          <p:cNvGrpSpPr/>
          <p:nvPr/>
        </p:nvGrpSpPr>
        <p:grpSpPr>
          <a:xfrm>
            <a:off x="4829893" y="6422390"/>
            <a:ext cx="246214" cy="246214"/>
            <a:chOff x="4449611" y="6432288"/>
            <a:chExt cx="246214" cy="246214"/>
          </a:xfrm>
        </p:grpSpPr>
        <p:sp>
          <p:nvSpPr>
            <p:cNvPr id="31" name="Oval 30">
              <a:extLst>
                <a:ext uri="{FF2B5EF4-FFF2-40B4-BE49-F238E27FC236}">
                  <a16:creationId xmlns:a16="http://schemas.microsoft.com/office/drawing/2014/main" id="{6FCA6963-B796-403D-8091-0589D0F6CB3A}"/>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32" name="Slide Number Placeholder 5">
              <a:extLst>
                <a:ext uri="{FF2B5EF4-FFF2-40B4-BE49-F238E27FC236}">
                  <a16:creationId xmlns:a16="http://schemas.microsoft.com/office/drawing/2014/main" id="{D3CCC481-06EA-4346-83FC-D60FE3D64E31}"/>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spTree>
    <p:extLst>
      <p:ext uri="{BB962C8B-B14F-4D97-AF65-F5344CB8AC3E}">
        <p14:creationId xmlns:p14="http://schemas.microsoft.com/office/powerpoint/2010/main" val="4190619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anim calcmode="lin" valueType="num">
                                      <p:cBhvr additive="base">
                                        <p:cTn id="7" dur="500" fill="hold"/>
                                        <p:tgtEl>
                                          <p:spTgt spid="529"/>
                                        </p:tgtEl>
                                        <p:attrNameLst>
                                          <p:attrName>ppt_x</p:attrName>
                                        </p:attrNameLst>
                                      </p:cBhvr>
                                      <p:tavLst>
                                        <p:tav tm="0">
                                          <p:val>
                                            <p:strVal val="#ppt_x"/>
                                          </p:val>
                                        </p:tav>
                                        <p:tav tm="100000">
                                          <p:val>
                                            <p:strVal val="#ppt_x"/>
                                          </p:val>
                                        </p:tav>
                                      </p:tavLst>
                                    </p:anim>
                                    <p:anim calcmode="lin" valueType="num">
                                      <p:cBhvr additive="base">
                                        <p:cTn id="8" dur="500" fill="hold"/>
                                        <p:tgtEl>
                                          <p:spTgt spid="5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7"/>
                                        </p:tgtEl>
                                        <p:attrNameLst>
                                          <p:attrName>style.visibility</p:attrName>
                                        </p:attrNameLst>
                                      </p:cBhvr>
                                      <p:to>
                                        <p:strVal val="visible"/>
                                      </p:to>
                                    </p:set>
                                    <p:anim calcmode="lin" valueType="num">
                                      <p:cBhvr additive="base">
                                        <p:cTn id="11" dur="500" fill="hold"/>
                                        <p:tgtEl>
                                          <p:spTgt spid="537"/>
                                        </p:tgtEl>
                                        <p:attrNameLst>
                                          <p:attrName>ppt_x</p:attrName>
                                        </p:attrNameLst>
                                      </p:cBhvr>
                                      <p:tavLst>
                                        <p:tav tm="0">
                                          <p:val>
                                            <p:strVal val="#ppt_x"/>
                                          </p:val>
                                        </p:tav>
                                        <p:tav tm="100000">
                                          <p:val>
                                            <p:strVal val="#ppt_x"/>
                                          </p:val>
                                        </p:tav>
                                      </p:tavLst>
                                    </p:anim>
                                    <p:anim calcmode="lin" valueType="num">
                                      <p:cBhvr additive="base">
                                        <p:cTn id="12" dur="500" fill="hold"/>
                                        <p:tgtEl>
                                          <p:spTgt spid="5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 name="Rectangle 13"/>
          <p:cNvGrpSpPr/>
          <p:nvPr/>
        </p:nvGrpSpPr>
        <p:grpSpPr>
          <a:xfrm>
            <a:off x="631582" y="1252606"/>
            <a:ext cx="8656888" cy="251777"/>
            <a:chOff x="0" y="-10378"/>
            <a:chExt cx="9378293" cy="272757"/>
          </a:xfrm>
        </p:grpSpPr>
        <p:sp>
          <p:nvSpPr>
            <p:cNvPr id="542" name="Rektangel"/>
            <p:cNvSpPr/>
            <p:nvPr/>
          </p:nvSpPr>
          <p:spPr>
            <a:xfrm>
              <a:off x="0" y="-2"/>
              <a:ext cx="9378293" cy="252004"/>
            </a:xfrm>
            <a:prstGeom prst="rect">
              <a:avLst/>
            </a:prstGeom>
            <a:solidFill>
              <a:srgbClr val="808080"/>
            </a:solidFill>
            <a:ln w="3175" cap="flat">
              <a:solidFill>
                <a:srgbClr val="FFFFFF"/>
              </a:solidFill>
              <a:prstDash val="solid"/>
              <a:miter lim="8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662" kern="0">
                <a:solidFill>
                  <a:srgbClr val="000000"/>
                </a:solidFill>
                <a:latin typeface="Garamond"/>
                <a:sym typeface="Garamond"/>
              </a:endParaRPr>
            </a:p>
          </p:txBody>
        </p:sp>
        <p:sp>
          <p:nvSpPr>
            <p:cNvPr id="543" name="Swedish Hockey League and Liiga in Finland"/>
            <p:cNvSpPr txBox="1"/>
            <p:nvPr/>
          </p:nvSpPr>
          <p:spPr>
            <a:xfrm>
              <a:off x="0" y="-10378"/>
              <a:ext cx="9378293" cy="272757"/>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defRPr sz="1100">
                  <a:solidFill>
                    <a:srgbClr val="FFFFFF"/>
                  </a:solidFill>
                  <a:latin typeface="Garamond"/>
                  <a:ea typeface="Garamond"/>
                  <a:cs typeface="Garamond"/>
                  <a:sym typeface="Garamond"/>
                </a:defRPr>
              </a:lvl1pPr>
            </a:lstStyle>
            <a:p>
              <a:pPr defTabSz="844083" hangingPunct="0"/>
              <a:r>
                <a:rPr sz="1200" kern="0" dirty="0"/>
                <a:t>Swedish Hockey League and </a:t>
              </a:r>
              <a:r>
                <a:rPr sz="1200" kern="0" dirty="0" err="1"/>
                <a:t>Liiga</a:t>
              </a:r>
              <a:r>
                <a:rPr sz="1200" kern="0" dirty="0"/>
                <a:t> in Finland</a:t>
              </a:r>
            </a:p>
          </p:txBody>
        </p:sp>
      </p:grpSp>
      <p:sp>
        <p:nvSpPr>
          <p:cNvPr id="545" name="Platshållare för innehåll 2"/>
          <p:cNvSpPr txBox="1"/>
          <p:nvPr/>
        </p:nvSpPr>
        <p:spPr>
          <a:xfrm>
            <a:off x="630327" y="1634793"/>
            <a:ext cx="8611988" cy="222625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46191" indent="-246191" defTabSz="844083" hangingPunct="0">
              <a:spcBef>
                <a:spcPts val="1108"/>
              </a:spcBef>
              <a:buClr>
                <a:srgbClr val="435685"/>
              </a:buClr>
              <a:buSzPct val="90000"/>
              <a:buFontTx/>
              <a:buChar char="■"/>
              <a:defRPr sz="1400">
                <a:latin typeface="Garamond"/>
                <a:ea typeface="Garamond"/>
                <a:cs typeface="Garamond"/>
                <a:sym typeface="Garamond"/>
              </a:defRPr>
            </a:pPr>
            <a:r>
              <a:rPr sz="1200" kern="0" dirty="0">
                <a:solidFill>
                  <a:srgbClr val="000000"/>
                </a:solidFill>
                <a:latin typeface="Garamond"/>
                <a:sym typeface="Garamond"/>
              </a:rPr>
              <a:t>Commercial Sports Media </a:t>
            </a:r>
            <a:r>
              <a:rPr lang="sv-SE" sz="1200" kern="0" dirty="0">
                <a:solidFill>
                  <a:srgbClr val="000000"/>
                </a:solidFill>
                <a:latin typeface="Garamond"/>
                <a:sym typeface="Garamond"/>
              </a:rPr>
              <a:t>is </a:t>
            </a:r>
            <a:r>
              <a:rPr lang="sv-SE" sz="1200" kern="0" dirty="0" err="1">
                <a:solidFill>
                  <a:srgbClr val="000000"/>
                </a:solidFill>
                <a:latin typeface="Garamond"/>
                <a:sym typeface="Garamond"/>
              </a:rPr>
              <a:t>combining</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working</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methods</a:t>
            </a:r>
            <a:r>
              <a:rPr lang="sv-SE" sz="1200" kern="0" dirty="0">
                <a:solidFill>
                  <a:srgbClr val="000000"/>
                </a:solidFill>
                <a:latin typeface="Garamond"/>
                <a:sym typeface="Garamond"/>
              </a:rPr>
              <a:t> from investment </a:t>
            </a:r>
            <a:r>
              <a:rPr lang="sv-SE" sz="1200" kern="0" dirty="0" err="1">
                <a:solidFill>
                  <a:srgbClr val="000000"/>
                </a:solidFill>
                <a:latin typeface="Garamond"/>
                <a:sym typeface="Garamond"/>
              </a:rPr>
              <a:t>banking</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with</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our</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experience</a:t>
            </a:r>
            <a:r>
              <a:rPr lang="sv-SE" sz="1200" kern="0" dirty="0">
                <a:solidFill>
                  <a:srgbClr val="000000"/>
                </a:solidFill>
                <a:latin typeface="Garamond"/>
                <a:sym typeface="Garamond"/>
              </a:rPr>
              <a:t> from the sport media </a:t>
            </a:r>
            <a:r>
              <a:rPr lang="sv-SE" sz="1200" kern="0" dirty="0" err="1">
                <a:solidFill>
                  <a:srgbClr val="000000"/>
                </a:solidFill>
                <a:latin typeface="Garamond"/>
                <a:sym typeface="Garamond"/>
              </a:rPr>
              <a:t>rights</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field</a:t>
            </a:r>
            <a:r>
              <a:rPr sz="1200" kern="0" dirty="0">
                <a:solidFill>
                  <a:srgbClr val="000000"/>
                </a:solidFill>
                <a:latin typeface="Garamond"/>
                <a:sym typeface="Garamond"/>
              </a:rPr>
              <a:t>.  </a:t>
            </a:r>
            <a:r>
              <a:rPr lang="sv-SE" sz="1200" kern="0" dirty="0" err="1">
                <a:solidFill>
                  <a:srgbClr val="000000"/>
                </a:solidFill>
                <a:latin typeface="Garamond"/>
                <a:sym typeface="Garamond"/>
              </a:rPr>
              <a:t>We</a:t>
            </a:r>
            <a:r>
              <a:rPr lang="sv-SE" sz="1200" kern="0" dirty="0">
                <a:solidFill>
                  <a:srgbClr val="000000"/>
                </a:solidFill>
                <a:latin typeface="Garamond"/>
                <a:sym typeface="Garamond"/>
              </a:rPr>
              <a:t> focus on research, </a:t>
            </a:r>
            <a:r>
              <a:rPr sz="1200" kern="0" dirty="0">
                <a:solidFill>
                  <a:srgbClr val="000000"/>
                </a:solidFill>
                <a:latin typeface="Garamond"/>
                <a:sym typeface="Garamond"/>
              </a:rPr>
              <a:t>data, </a:t>
            </a:r>
            <a:r>
              <a:rPr lang="sv-SE" sz="1200" kern="0" dirty="0" err="1">
                <a:solidFill>
                  <a:srgbClr val="000000"/>
                </a:solidFill>
                <a:latin typeface="Garamond"/>
                <a:sym typeface="Garamond"/>
              </a:rPr>
              <a:t>modelling</a:t>
            </a:r>
            <a:r>
              <a:rPr lang="sv-SE" sz="1200" kern="0" dirty="0">
                <a:solidFill>
                  <a:srgbClr val="000000"/>
                </a:solidFill>
                <a:latin typeface="Garamond"/>
                <a:sym typeface="Garamond"/>
              </a:rPr>
              <a:t> </a:t>
            </a:r>
            <a:r>
              <a:rPr sz="1200" kern="0" dirty="0">
                <a:solidFill>
                  <a:srgbClr val="000000"/>
                </a:solidFill>
                <a:latin typeface="Garamond"/>
                <a:sym typeface="Garamond"/>
              </a:rPr>
              <a:t>and </a:t>
            </a:r>
            <a:r>
              <a:rPr lang="sv-SE" sz="1200" kern="0" dirty="0">
                <a:solidFill>
                  <a:srgbClr val="000000"/>
                </a:solidFill>
                <a:latin typeface="Garamond"/>
                <a:sym typeface="Garamond"/>
              </a:rPr>
              <a:t>a</a:t>
            </a:r>
            <a:r>
              <a:rPr sz="1200" kern="0" dirty="0" err="1">
                <a:solidFill>
                  <a:srgbClr val="000000"/>
                </a:solidFill>
                <a:latin typeface="Garamond"/>
                <a:sym typeface="Garamond"/>
              </a:rPr>
              <a:t>nalys</a:t>
            </a:r>
            <a:r>
              <a:rPr lang="sv-SE" sz="1200" kern="0" dirty="0">
                <a:solidFill>
                  <a:srgbClr val="000000"/>
                </a:solidFill>
                <a:latin typeface="Garamond"/>
                <a:sym typeface="Garamond"/>
              </a:rPr>
              <a:t>e</a:t>
            </a:r>
            <a:r>
              <a:rPr sz="1200" kern="0" dirty="0">
                <a:solidFill>
                  <a:srgbClr val="000000"/>
                </a:solidFill>
                <a:latin typeface="Garamond"/>
                <a:sym typeface="Garamond"/>
              </a:rPr>
              <a:t>s</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Hence</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we</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bring</a:t>
            </a:r>
            <a:r>
              <a:rPr lang="sv-SE" sz="1200" kern="0" dirty="0">
                <a:solidFill>
                  <a:srgbClr val="000000"/>
                </a:solidFill>
                <a:latin typeface="Garamond"/>
                <a:sym typeface="Garamond"/>
              </a:rPr>
              <a:t> a </a:t>
            </a:r>
            <a:r>
              <a:rPr lang="sv-SE" sz="1200" kern="0" dirty="0" err="1">
                <a:solidFill>
                  <a:srgbClr val="000000"/>
                </a:solidFill>
                <a:latin typeface="Garamond"/>
                <a:sym typeface="Garamond"/>
              </a:rPr>
              <a:t>structural</a:t>
            </a:r>
            <a:r>
              <a:rPr lang="sv-SE" sz="1200" kern="0" dirty="0">
                <a:solidFill>
                  <a:srgbClr val="000000"/>
                </a:solidFill>
                <a:latin typeface="Garamond"/>
                <a:sym typeface="Garamond"/>
              </a:rPr>
              <a:t> process to the </a:t>
            </a:r>
            <a:r>
              <a:rPr lang="sv-SE" sz="1200" kern="0" dirty="0" err="1">
                <a:solidFill>
                  <a:srgbClr val="000000"/>
                </a:solidFill>
                <a:latin typeface="Garamond"/>
                <a:sym typeface="Garamond"/>
              </a:rPr>
              <a:t>exploitation</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of</a:t>
            </a:r>
            <a:r>
              <a:rPr lang="sv-SE" sz="1200" kern="0" dirty="0">
                <a:solidFill>
                  <a:srgbClr val="000000"/>
                </a:solidFill>
                <a:latin typeface="Garamond"/>
                <a:sym typeface="Garamond"/>
              </a:rPr>
              <a:t> the </a:t>
            </a:r>
            <a:r>
              <a:rPr sz="1200" kern="0" dirty="0">
                <a:solidFill>
                  <a:srgbClr val="000000"/>
                </a:solidFill>
                <a:latin typeface="Garamond"/>
                <a:sym typeface="Garamond"/>
              </a:rPr>
              <a:t>media rights.</a:t>
            </a:r>
          </a:p>
          <a:p>
            <a:pPr marL="246191" indent="-246191" defTabSz="844083" hangingPunct="0">
              <a:spcBef>
                <a:spcPts val="1108"/>
              </a:spcBef>
              <a:buClr>
                <a:srgbClr val="435685"/>
              </a:buClr>
              <a:buSzPct val="90000"/>
              <a:buFontTx/>
              <a:buChar char="■"/>
              <a:defRPr sz="1400">
                <a:latin typeface="Garamond"/>
                <a:ea typeface="Garamond"/>
                <a:cs typeface="Garamond"/>
                <a:sym typeface="Garamond"/>
              </a:defRPr>
            </a:pPr>
            <a:r>
              <a:rPr sz="1200" kern="0" dirty="0">
                <a:solidFill>
                  <a:srgbClr val="000000"/>
                </a:solidFill>
                <a:latin typeface="Garamond"/>
                <a:sym typeface="Garamond"/>
              </a:rPr>
              <a:t>In 2015 CSM was trusted to </a:t>
            </a:r>
            <a:r>
              <a:rPr lang="sv-SE" sz="1200" kern="0" dirty="0" err="1">
                <a:solidFill>
                  <a:srgbClr val="000000"/>
                </a:solidFill>
                <a:latin typeface="Garamond"/>
                <a:sym typeface="Garamond"/>
              </a:rPr>
              <a:t>work</a:t>
            </a:r>
            <a:r>
              <a:rPr sz="1200" kern="0" dirty="0">
                <a:solidFill>
                  <a:srgbClr val="000000"/>
                </a:solidFill>
                <a:latin typeface="Garamond"/>
                <a:sym typeface="Garamond"/>
              </a:rPr>
              <a:t> as exclusive advisors to </a:t>
            </a:r>
            <a:r>
              <a:rPr lang="sv-SE" sz="1200" kern="0" dirty="0">
                <a:solidFill>
                  <a:srgbClr val="000000"/>
                </a:solidFill>
                <a:latin typeface="Garamond"/>
                <a:sym typeface="Garamond"/>
              </a:rPr>
              <a:t>the </a:t>
            </a:r>
            <a:r>
              <a:rPr sz="1200" kern="0" dirty="0">
                <a:solidFill>
                  <a:srgbClr val="000000"/>
                </a:solidFill>
                <a:latin typeface="Garamond"/>
                <a:sym typeface="Garamond"/>
              </a:rPr>
              <a:t>Swedish Hockey League (SHL) and in 2016 to the Finnish Hockey League (</a:t>
            </a:r>
            <a:r>
              <a:rPr sz="1200" kern="0" dirty="0" err="1">
                <a:solidFill>
                  <a:srgbClr val="000000"/>
                </a:solidFill>
                <a:latin typeface="Garamond"/>
                <a:sym typeface="Garamond"/>
              </a:rPr>
              <a:t>Liiga</a:t>
            </a:r>
            <a:r>
              <a:rPr sz="1200" kern="0" dirty="0">
                <a:solidFill>
                  <a:srgbClr val="000000"/>
                </a:solidFill>
                <a:latin typeface="Garamond"/>
                <a:sym typeface="Garamond"/>
              </a:rPr>
              <a:t>) in the respective sales process</a:t>
            </a:r>
            <a:r>
              <a:rPr lang="sv-SE" sz="1200" kern="0" dirty="0" err="1">
                <a:solidFill>
                  <a:srgbClr val="000000"/>
                </a:solidFill>
                <a:latin typeface="Garamond"/>
                <a:sym typeface="Garamond"/>
              </a:rPr>
              <a:t>es</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of</a:t>
            </a:r>
            <a:r>
              <a:rPr lang="sv-SE" sz="1200" kern="0" dirty="0">
                <a:solidFill>
                  <a:srgbClr val="000000"/>
                </a:solidFill>
                <a:latin typeface="Garamond"/>
                <a:sym typeface="Garamond"/>
              </a:rPr>
              <a:t> media </a:t>
            </a:r>
            <a:r>
              <a:rPr lang="sv-SE" sz="1200" kern="0" dirty="0" err="1">
                <a:solidFill>
                  <a:srgbClr val="000000"/>
                </a:solidFill>
                <a:latin typeface="Garamond"/>
                <a:sym typeface="Garamond"/>
              </a:rPr>
              <a:t>rights</a:t>
            </a:r>
            <a:r>
              <a:rPr lang="sv-SE" sz="1200" kern="0" dirty="0">
                <a:solidFill>
                  <a:srgbClr val="000000"/>
                </a:solidFill>
                <a:latin typeface="Garamond"/>
                <a:sym typeface="Garamond"/>
              </a:rPr>
              <a:t>.</a:t>
            </a:r>
            <a:endParaRPr sz="1200" kern="0" dirty="0">
              <a:solidFill>
                <a:srgbClr val="000000"/>
              </a:solidFill>
              <a:latin typeface="Garamond"/>
              <a:sym typeface="Garamond"/>
            </a:endParaRPr>
          </a:p>
          <a:p>
            <a:pPr marL="246191" indent="-246191" defTabSz="844083" hangingPunct="0">
              <a:spcBef>
                <a:spcPts val="1108"/>
              </a:spcBef>
              <a:buClr>
                <a:srgbClr val="435685"/>
              </a:buClr>
              <a:buSzPct val="90000"/>
              <a:buFontTx/>
              <a:buChar char="■"/>
              <a:defRPr sz="1400">
                <a:latin typeface="Garamond"/>
                <a:ea typeface="Garamond"/>
                <a:cs typeface="Garamond"/>
                <a:sym typeface="Garamond"/>
              </a:defRPr>
            </a:pPr>
            <a:r>
              <a:rPr sz="1200" kern="0" dirty="0">
                <a:solidFill>
                  <a:srgbClr val="000000"/>
                </a:solidFill>
                <a:latin typeface="Garamond"/>
                <a:sym typeface="Garamond"/>
              </a:rPr>
              <a:t>Key elements in the processes w</a:t>
            </a:r>
            <a:r>
              <a:rPr lang="sv-SE" sz="1200" kern="0" dirty="0" err="1">
                <a:solidFill>
                  <a:srgbClr val="000000"/>
                </a:solidFill>
                <a:latin typeface="Garamond"/>
                <a:sym typeface="Garamond"/>
              </a:rPr>
              <a:t>ere</a:t>
            </a:r>
            <a:r>
              <a:rPr sz="1200" kern="0" dirty="0">
                <a:solidFill>
                  <a:srgbClr val="000000"/>
                </a:solidFill>
                <a:latin typeface="Garamond"/>
                <a:sym typeface="Garamond"/>
              </a:rPr>
              <a:t> the re-packaging of the rights to </a:t>
            </a:r>
            <a:r>
              <a:rPr lang="sv-SE" sz="1200" kern="0" dirty="0" err="1">
                <a:solidFill>
                  <a:srgbClr val="000000"/>
                </a:solidFill>
                <a:latin typeface="Garamond"/>
                <a:sym typeface="Garamond"/>
              </a:rPr>
              <a:t>identify</a:t>
            </a:r>
            <a:r>
              <a:rPr sz="1200" kern="0" dirty="0">
                <a:solidFill>
                  <a:srgbClr val="000000"/>
                </a:solidFill>
                <a:latin typeface="Garamond"/>
                <a:sym typeface="Garamond"/>
              </a:rPr>
              <a:t> buyers in segments outside of the obvious</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ones</a:t>
            </a:r>
            <a:r>
              <a:rPr lang="sv-SE" sz="1200" kern="0" dirty="0">
                <a:solidFill>
                  <a:srgbClr val="000000"/>
                </a:solidFill>
                <a:latin typeface="Garamond"/>
                <a:sym typeface="Garamond"/>
              </a:rPr>
              <a:t>. </a:t>
            </a:r>
            <a:r>
              <a:rPr sz="1200" kern="0" dirty="0">
                <a:solidFill>
                  <a:srgbClr val="000000"/>
                </a:solidFill>
                <a:latin typeface="Garamond"/>
                <a:sym typeface="Garamond"/>
              </a:rPr>
              <a:t> </a:t>
            </a:r>
            <a:r>
              <a:rPr lang="sv-SE" sz="1200" kern="0" dirty="0" err="1">
                <a:solidFill>
                  <a:srgbClr val="000000"/>
                </a:solidFill>
                <a:latin typeface="Garamond"/>
                <a:sym typeface="Garamond"/>
              </a:rPr>
              <a:t>There</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was</a:t>
            </a:r>
            <a:r>
              <a:rPr lang="sv-SE" sz="1200" kern="0" dirty="0">
                <a:solidFill>
                  <a:srgbClr val="000000"/>
                </a:solidFill>
                <a:latin typeface="Garamond"/>
                <a:sym typeface="Garamond"/>
              </a:rPr>
              <a:t> a</a:t>
            </a:r>
            <a:r>
              <a:rPr sz="1200" kern="0" dirty="0">
                <a:solidFill>
                  <a:srgbClr val="000000"/>
                </a:solidFill>
                <a:latin typeface="Garamond"/>
                <a:sym typeface="Garamond"/>
              </a:rPr>
              <a:t> continuous </a:t>
            </a:r>
            <a:r>
              <a:rPr sz="1200" kern="0" dirty="0" err="1">
                <a:solidFill>
                  <a:srgbClr val="000000"/>
                </a:solidFill>
                <a:latin typeface="Garamond"/>
                <a:sym typeface="Garamond"/>
              </a:rPr>
              <a:t>dialo</a:t>
            </a:r>
            <a:r>
              <a:rPr lang="sv-SE" sz="1200" kern="0" dirty="0" err="1">
                <a:solidFill>
                  <a:srgbClr val="000000"/>
                </a:solidFill>
                <a:latin typeface="Garamond"/>
                <a:sym typeface="Garamond"/>
              </a:rPr>
              <a:t>gue</a:t>
            </a:r>
            <a:r>
              <a:rPr sz="1200" kern="0" dirty="0">
                <a:solidFill>
                  <a:srgbClr val="000000"/>
                </a:solidFill>
                <a:latin typeface="Garamond"/>
                <a:sym typeface="Garamond"/>
              </a:rPr>
              <a:t> with the </a:t>
            </a:r>
            <a:r>
              <a:rPr lang="sv-SE" sz="1200" kern="0" dirty="0" err="1">
                <a:solidFill>
                  <a:srgbClr val="000000"/>
                </a:solidFill>
                <a:latin typeface="Garamond"/>
                <a:sym typeface="Garamond"/>
              </a:rPr>
              <a:t>parties</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involved</a:t>
            </a:r>
            <a:r>
              <a:rPr sz="1200" kern="0" dirty="0">
                <a:solidFill>
                  <a:srgbClr val="000000"/>
                </a:solidFill>
                <a:latin typeface="Garamond"/>
                <a:sym typeface="Garamond"/>
              </a:rPr>
              <a:t> to reassure optimal </a:t>
            </a:r>
            <a:r>
              <a:rPr lang="sv-SE" sz="1200" kern="0" dirty="0" err="1">
                <a:solidFill>
                  <a:srgbClr val="000000"/>
                </a:solidFill>
                <a:latin typeface="Garamond"/>
                <a:sym typeface="Garamond"/>
              </a:rPr>
              <a:t>value</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creation</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including</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attractive</a:t>
            </a:r>
            <a:r>
              <a:rPr lang="sv-SE" sz="1200" kern="0" dirty="0">
                <a:solidFill>
                  <a:srgbClr val="000000"/>
                </a:solidFill>
                <a:latin typeface="Garamond"/>
                <a:sym typeface="Garamond"/>
              </a:rPr>
              <a:t> </a:t>
            </a:r>
            <a:r>
              <a:rPr lang="sv-SE" sz="1200" kern="0" dirty="0" err="1">
                <a:solidFill>
                  <a:srgbClr val="000000"/>
                </a:solidFill>
                <a:latin typeface="Garamond"/>
                <a:sym typeface="Garamond"/>
              </a:rPr>
              <a:t>exploitation</a:t>
            </a:r>
            <a:r>
              <a:rPr lang="sv-SE" sz="1200" kern="0" dirty="0">
                <a:solidFill>
                  <a:srgbClr val="000000"/>
                </a:solidFill>
                <a:latin typeface="Garamond"/>
                <a:sym typeface="Garamond"/>
              </a:rPr>
              <a:t> plans</a:t>
            </a:r>
            <a:r>
              <a:rPr sz="1200" kern="0" dirty="0">
                <a:solidFill>
                  <a:srgbClr val="000000"/>
                </a:solidFill>
                <a:latin typeface="Garamond"/>
                <a:sym typeface="Garamond"/>
              </a:rPr>
              <a:t>.</a:t>
            </a:r>
          </a:p>
          <a:p>
            <a:pPr marL="246191" indent="-246191" defTabSz="844083" hangingPunct="0">
              <a:spcBef>
                <a:spcPts val="1108"/>
              </a:spcBef>
              <a:buClr>
                <a:srgbClr val="435685"/>
              </a:buClr>
              <a:buSzPct val="90000"/>
              <a:buFontTx/>
              <a:buChar char="■"/>
              <a:defRPr sz="1400">
                <a:latin typeface="Garamond"/>
                <a:ea typeface="Garamond"/>
                <a:cs typeface="Garamond"/>
                <a:sym typeface="Garamond"/>
              </a:defRPr>
            </a:pPr>
            <a:r>
              <a:rPr sz="1200" kern="0" dirty="0">
                <a:solidFill>
                  <a:srgbClr val="000000"/>
                </a:solidFill>
                <a:latin typeface="Garamond"/>
                <a:sym typeface="Garamond"/>
              </a:rPr>
              <a:t>In 2016 Swedish Hockey League (SHL) </a:t>
            </a:r>
            <a:r>
              <a:rPr lang="sv-SE" sz="1200" kern="0" dirty="0" err="1">
                <a:solidFill>
                  <a:srgbClr val="000000"/>
                </a:solidFill>
                <a:latin typeface="Garamond"/>
                <a:sym typeface="Garamond"/>
              </a:rPr>
              <a:t>agreed</a:t>
            </a:r>
            <a:r>
              <a:rPr lang="sv-SE" sz="1200" kern="0" dirty="0">
                <a:solidFill>
                  <a:srgbClr val="000000"/>
                </a:solidFill>
                <a:latin typeface="Garamond"/>
                <a:sym typeface="Garamond"/>
              </a:rPr>
              <a:t> a new media </a:t>
            </a:r>
            <a:r>
              <a:rPr lang="sv-SE" sz="1200" kern="0" dirty="0" err="1">
                <a:solidFill>
                  <a:srgbClr val="000000"/>
                </a:solidFill>
                <a:latin typeface="Garamond"/>
                <a:sym typeface="Garamond"/>
              </a:rPr>
              <a:t>rights</a:t>
            </a:r>
            <a:r>
              <a:rPr lang="sv-SE" sz="1200" kern="0" dirty="0">
                <a:solidFill>
                  <a:srgbClr val="000000"/>
                </a:solidFill>
                <a:latin typeface="Garamond"/>
                <a:sym typeface="Garamond"/>
              </a:rPr>
              <a:t> deal </a:t>
            </a:r>
            <a:r>
              <a:rPr lang="sv-SE" sz="1200" kern="0" dirty="0" err="1">
                <a:solidFill>
                  <a:srgbClr val="000000"/>
                </a:solidFill>
                <a:latin typeface="Garamond"/>
                <a:sym typeface="Garamond"/>
              </a:rPr>
              <a:t>with</a:t>
            </a:r>
            <a:r>
              <a:rPr lang="sv-SE" sz="1200" kern="0" dirty="0">
                <a:solidFill>
                  <a:srgbClr val="000000"/>
                </a:solidFill>
                <a:latin typeface="Garamond"/>
                <a:sym typeface="Garamond"/>
              </a:rPr>
              <a:t> Bonnier 2018/19-2023/24.</a:t>
            </a:r>
            <a:endParaRPr sz="1200" kern="0" dirty="0">
              <a:solidFill>
                <a:srgbClr val="000000"/>
              </a:solidFill>
              <a:latin typeface="Garamond"/>
              <a:sym typeface="Garamond"/>
            </a:endParaRPr>
          </a:p>
          <a:p>
            <a:pPr marL="246191" indent="-246191" defTabSz="844083" hangingPunct="0">
              <a:spcBef>
                <a:spcPts val="1108"/>
              </a:spcBef>
              <a:buClr>
                <a:srgbClr val="435685"/>
              </a:buClr>
              <a:buSzPct val="90000"/>
              <a:buFontTx/>
              <a:buChar char="■"/>
              <a:defRPr sz="1400">
                <a:latin typeface="Garamond"/>
                <a:ea typeface="Garamond"/>
                <a:cs typeface="Garamond"/>
                <a:sym typeface="Garamond"/>
              </a:defRPr>
            </a:pPr>
            <a:r>
              <a:rPr sz="1200" kern="0" dirty="0">
                <a:solidFill>
                  <a:srgbClr val="000000"/>
                </a:solidFill>
                <a:latin typeface="Garamond"/>
                <a:sym typeface="Garamond"/>
              </a:rPr>
              <a:t>In 2017 the Finnish Hockey League (</a:t>
            </a:r>
            <a:r>
              <a:rPr sz="1200" kern="0" dirty="0" err="1">
                <a:solidFill>
                  <a:srgbClr val="000000"/>
                </a:solidFill>
                <a:latin typeface="Garamond"/>
                <a:sym typeface="Garamond"/>
              </a:rPr>
              <a:t>Liiga</a:t>
            </a:r>
            <a:r>
              <a:rPr sz="1200" kern="0" dirty="0">
                <a:solidFill>
                  <a:srgbClr val="000000"/>
                </a:solidFill>
                <a:latin typeface="Garamond"/>
                <a:sym typeface="Garamond"/>
              </a:rPr>
              <a:t>) </a:t>
            </a:r>
            <a:r>
              <a:rPr lang="sv-SE" sz="1200" kern="0" dirty="0" err="1">
                <a:solidFill>
                  <a:srgbClr val="000000"/>
                </a:solidFill>
                <a:latin typeface="Garamond"/>
                <a:sym typeface="Garamond"/>
              </a:rPr>
              <a:t>agreed</a:t>
            </a:r>
            <a:r>
              <a:rPr lang="sv-SE" sz="1200" kern="0" dirty="0">
                <a:solidFill>
                  <a:srgbClr val="000000"/>
                </a:solidFill>
                <a:latin typeface="Garamond"/>
                <a:sym typeface="Garamond"/>
              </a:rPr>
              <a:t> a new media </a:t>
            </a:r>
            <a:r>
              <a:rPr lang="sv-SE" sz="1200" kern="0" dirty="0" err="1">
                <a:solidFill>
                  <a:srgbClr val="000000"/>
                </a:solidFill>
                <a:latin typeface="Garamond"/>
                <a:sym typeface="Garamond"/>
              </a:rPr>
              <a:t>rights</a:t>
            </a:r>
            <a:r>
              <a:rPr lang="sv-SE" sz="1200" kern="0" dirty="0">
                <a:solidFill>
                  <a:srgbClr val="000000"/>
                </a:solidFill>
                <a:latin typeface="Garamond"/>
                <a:sym typeface="Garamond"/>
              </a:rPr>
              <a:t> deal </a:t>
            </a:r>
            <a:r>
              <a:rPr lang="sv-SE" sz="1200" kern="0" dirty="0" err="1">
                <a:solidFill>
                  <a:srgbClr val="000000"/>
                </a:solidFill>
                <a:latin typeface="Garamond"/>
                <a:sym typeface="Garamond"/>
              </a:rPr>
              <a:t>with</a:t>
            </a:r>
            <a:r>
              <a:rPr lang="sv-SE" sz="1200" kern="0" dirty="0">
                <a:solidFill>
                  <a:srgbClr val="000000"/>
                </a:solidFill>
                <a:latin typeface="Garamond"/>
                <a:sym typeface="Garamond"/>
              </a:rPr>
              <a:t> Telia 2018/19-2023/24. It is </a:t>
            </a:r>
            <a:r>
              <a:rPr sz="1200" kern="0" dirty="0">
                <a:solidFill>
                  <a:srgbClr val="000000"/>
                </a:solidFill>
                <a:latin typeface="Garamond"/>
                <a:sym typeface="Garamond"/>
              </a:rPr>
              <a:t>the first ever premium rights acquisition by a Telco in the Nordic</a:t>
            </a:r>
            <a:r>
              <a:rPr lang="sv-SE" sz="1200" kern="0" dirty="0">
                <a:solidFill>
                  <a:srgbClr val="000000"/>
                </a:solidFill>
                <a:latin typeface="Garamond"/>
                <a:sym typeface="Garamond"/>
              </a:rPr>
              <a:t>s</a:t>
            </a:r>
            <a:r>
              <a:rPr sz="1200" kern="0" dirty="0">
                <a:solidFill>
                  <a:srgbClr val="000000"/>
                </a:solidFill>
                <a:latin typeface="Garamond"/>
                <a:sym typeface="Garamond"/>
              </a:rPr>
              <a:t>.</a:t>
            </a:r>
          </a:p>
        </p:txBody>
      </p:sp>
      <p:grpSp>
        <p:nvGrpSpPr>
          <p:cNvPr id="2" name="Group 1">
            <a:extLst>
              <a:ext uri="{FF2B5EF4-FFF2-40B4-BE49-F238E27FC236}">
                <a16:creationId xmlns:a16="http://schemas.microsoft.com/office/drawing/2014/main" id="{7F2B4251-9667-4A23-A4E6-274972AF68DE}"/>
              </a:ext>
            </a:extLst>
          </p:cNvPr>
          <p:cNvGrpSpPr/>
          <p:nvPr/>
        </p:nvGrpSpPr>
        <p:grpSpPr>
          <a:xfrm>
            <a:off x="2338541" y="4634948"/>
            <a:ext cx="5195561" cy="1276329"/>
            <a:chOff x="2585513" y="4634948"/>
            <a:chExt cx="5195561" cy="1276329"/>
          </a:xfrm>
        </p:grpSpPr>
        <p:pic>
          <p:nvPicPr>
            <p:cNvPr id="546" name="Bild 3" descr="Bild 3"/>
            <p:cNvPicPr>
              <a:picLocks noChangeAspect="1"/>
            </p:cNvPicPr>
            <p:nvPr/>
          </p:nvPicPr>
          <p:blipFill>
            <a:blip r:embed="rId2">
              <a:extLst/>
            </a:blip>
            <a:srcRect l="27003" t="20060" r="26098" b="16143"/>
            <a:stretch>
              <a:fillRect/>
            </a:stretch>
          </p:blipFill>
          <p:spPr>
            <a:xfrm>
              <a:off x="6800757" y="5085210"/>
              <a:ext cx="980317" cy="800099"/>
            </a:xfrm>
            <a:prstGeom prst="rect">
              <a:avLst/>
            </a:prstGeom>
            <a:ln w="12700">
              <a:miter lim="400000"/>
            </a:ln>
          </p:spPr>
        </p:pic>
        <p:pic>
          <p:nvPicPr>
            <p:cNvPr id="547" name="Bild 5" descr="Bild 5"/>
            <p:cNvPicPr>
              <a:picLocks noChangeAspect="1"/>
            </p:cNvPicPr>
            <p:nvPr/>
          </p:nvPicPr>
          <p:blipFill>
            <a:blip r:embed="rId3">
              <a:extLst/>
            </a:blip>
            <a:stretch>
              <a:fillRect/>
            </a:stretch>
          </p:blipFill>
          <p:spPr>
            <a:xfrm>
              <a:off x="2585513" y="5230599"/>
              <a:ext cx="1567151" cy="509325"/>
            </a:xfrm>
            <a:prstGeom prst="rect">
              <a:avLst/>
            </a:prstGeom>
            <a:ln w="12700">
              <a:miter lim="400000"/>
            </a:ln>
          </p:spPr>
        </p:pic>
        <p:pic>
          <p:nvPicPr>
            <p:cNvPr id="11" name="Bildobjekt 2" descr="Bildobjekt 2">
              <a:extLst>
                <a:ext uri="{FF2B5EF4-FFF2-40B4-BE49-F238E27FC236}">
                  <a16:creationId xmlns:a16="http://schemas.microsoft.com/office/drawing/2014/main" id="{56E9A527-2B90-47AF-9AC2-43C92D5B47F0}"/>
                </a:ext>
              </a:extLst>
            </p:cNvPr>
            <p:cNvPicPr>
              <a:picLocks noChangeAspect="1"/>
            </p:cNvPicPr>
            <p:nvPr/>
          </p:nvPicPr>
          <p:blipFill>
            <a:blip r:embed="rId4">
              <a:extLst/>
            </a:blip>
            <a:stretch>
              <a:fillRect/>
            </a:stretch>
          </p:blipFill>
          <p:spPr>
            <a:xfrm>
              <a:off x="4537912" y="4634948"/>
              <a:ext cx="1877598" cy="1276329"/>
            </a:xfrm>
            <a:prstGeom prst="rect">
              <a:avLst/>
            </a:prstGeom>
            <a:ln w="12700">
              <a:miter lim="400000"/>
            </a:ln>
          </p:spPr>
        </p:pic>
      </p:grpSp>
      <p:grpSp>
        <p:nvGrpSpPr>
          <p:cNvPr id="12" name="Group 11">
            <a:extLst>
              <a:ext uri="{FF2B5EF4-FFF2-40B4-BE49-F238E27FC236}">
                <a16:creationId xmlns:a16="http://schemas.microsoft.com/office/drawing/2014/main" id="{BF9E6557-84AD-4FC8-8141-084DEFD9744E}"/>
              </a:ext>
            </a:extLst>
          </p:cNvPr>
          <p:cNvGrpSpPr/>
          <p:nvPr/>
        </p:nvGrpSpPr>
        <p:grpSpPr>
          <a:xfrm>
            <a:off x="273050" y="412749"/>
            <a:ext cx="9512298" cy="342584"/>
            <a:chOff x="273050" y="412749"/>
            <a:chExt cx="9512298" cy="342584"/>
          </a:xfrm>
        </p:grpSpPr>
        <p:sp>
          <p:nvSpPr>
            <p:cNvPr id="13" name="Rubrik 4">
              <a:extLst>
                <a:ext uri="{FF2B5EF4-FFF2-40B4-BE49-F238E27FC236}">
                  <a16:creationId xmlns:a16="http://schemas.microsoft.com/office/drawing/2014/main" id="{34C39C56-C8B6-4664-8E0E-3B35C22A1A5F}"/>
                </a:ext>
              </a:extLst>
            </p:cNvPr>
            <p:cNvSpPr txBox="1">
              <a:spLocks/>
            </p:cNvSpPr>
            <p:nvPr/>
          </p:nvSpPr>
          <p:spPr>
            <a:xfrm>
              <a:off x="585215" y="412749"/>
              <a:ext cx="9200133"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Recent </a:t>
              </a:r>
              <a:r>
                <a:rPr lang="sv-SE" u="none" dirty="0" err="1"/>
                <a:t>ice</a:t>
              </a:r>
              <a:r>
                <a:rPr lang="sv-SE" u="none" dirty="0"/>
                <a:t> hockey </a:t>
              </a:r>
              <a:r>
                <a:rPr lang="sv-SE" u="none" dirty="0" err="1"/>
                <a:t>cases</a:t>
              </a:r>
              <a:r>
                <a:rPr lang="sv-SE" u="none" dirty="0"/>
                <a:t>: </a:t>
              </a:r>
              <a:r>
                <a:rPr lang="sv-SE" u="none" dirty="0" err="1"/>
                <a:t>shl</a:t>
              </a:r>
              <a:r>
                <a:rPr lang="sv-SE" u="none" dirty="0"/>
                <a:t> and </a:t>
              </a:r>
              <a:r>
                <a:rPr lang="sv-SE" u="none" dirty="0" err="1"/>
                <a:t>liiga</a:t>
              </a:r>
              <a:endParaRPr lang="sv-SE" u="none" dirty="0"/>
            </a:p>
          </p:txBody>
        </p:sp>
        <p:cxnSp>
          <p:nvCxnSpPr>
            <p:cNvPr id="14" name="Straight Connector 13">
              <a:extLst>
                <a:ext uri="{FF2B5EF4-FFF2-40B4-BE49-F238E27FC236}">
                  <a16:creationId xmlns:a16="http://schemas.microsoft.com/office/drawing/2014/main" id="{D19D00B9-34C4-44AE-A47B-7984DB18634D}"/>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9A76DC8-5050-415D-8167-36311AE7AEB0}"/>
              </a:ext>
            </a:extLst>
          </p:cNvPr>
          <p:cNvGrpSpPr/>
          <p:nvPr/>
        </p:nvGrpSpPr>
        <p:grpSpPr>
          <a:xfrm>
            <a:off x="4829893" y="6422390"/>
            <a:ext cx="246214" cy="246214"/>
            <a:chOff x="4449611" y="6432288"/>
            <a:chExt cx="246214" cy="246214"/>
          </a:xfrm>
        </p:grpSpPr>
        <p:sp>
          <p:nvSpPr>
            <p:cNvPr id="16" name="Oval 15">
              <a:extLst>
                <a:ext uri="{FF2B5EF4-FFF2-40B4-BE49-F238E27FC236}">
                  <a16:creationId xmlns:a16="http://schemas.microsoft.com/office/drawing/2014/main" id="{36136E8F-83DE-46B2-A73F-E10D42FA7B5F}"/>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7" name="Slide Number Placeholder 5">
              <a:extLst>
                <a:ext uri="{FF2B5EF4-FFF2-40B4-BE49-F238E27FC236}">
                  <a16:creationId xmlns:a16="http://schemas.microsoft.com/office/drawing/2014/main" id="{EFAF5B2E-9DE0-4840-8C25-592E4D731891}"/>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spTree>
    <p:extLst>
      <p:ext uri="{BB962C8B-B14F-4D97-AF65-F5344CB8AC3E}">
        <p14:creationId xmlns:p14="http://schemas.microsoft.com/office/powerpoint/2010/main" val="249234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 name="Rectangle 13"/>
          <p:cNvGrpSpPr/>
          <p:nvPr/>
        </p:nvGrpSpPr>
        <p:grpSpPr>
          <a:xfrm>
            <a:off x="631582" y="1252606"/>
            <a:ext cx="8656888" cy="251777"/>
            <a:chOff x="0" y="-10378"/>
            <a:chExt cx="9378293" cy="272757"/>
          </a:xfrm>
        </p:grpSpPr>
        <p:sp>
          <p:nvSpPr>
            <p:cNvPr id="542" name="Rektangel"/>
            <p:cNvSpPr/>
            <p:nvPr/>
          </p:nvSpPr>
          <p:spPr>
            <a:xfrm>
              <a:off x="0" y="-2"/>
              <a:ext cx="9378293" cy="252004"/>
            </a:xfrm>
            <a:prstGeom prst="rect">
              <a:avLst/>
            </a:prstGeom>
            <a:solidFill>
              <a:srgbClr val="808080"/>
            </a:solidFill>
            <a:ln w="3175" cap="flat">
              <a:solidFill>
                <a:srgbClr val="FFFFFF"/>
              </a:solidFill>
              <a:prstDash val="solid"/>
              <a:miter lim="800000"/>
            </a:ln>
            <a:effectLst/>
          </p:spPr>
          <p:txBody>
            <a:bodyPr wrap="square" lIns="0" tIns="0" rIns="0" bIns="0" numCol="1" anchor="ctr">
              <a:noAutofit/>
            </a:bodyPr>
            <a:lstStyle/>
            <a:p>
              <a:pPr marL="0" marR="0" lvl="0" indent="0" algn="l" defTabSz="844083" rtl="0" eaLnBrk="1" fontAlgn="auto" latinLnBrk="0" hangingPunct="0">
                <a:lnSpc>
                  <a:spcPct val="100000"/>
                </a:lnSpc>
                <a:spcBef>
                  <a:spcPts val="0"/>
                </a:spcBef>
                <a:spcAft>
                  <a:spcPts val="0"/>
                </a:spcAft>
                <a:buClrTx/>
                <a:buSzTx/>
                <a:buFontTx/>
                <a:buNone/>
                <a:tabLst/>
                <a:defRPr>
                  <a:latin typeface="Garamond"/>
                  <a:ea typeface="Garamond"/>
                  <a:cs typeface="Garamond"/>
                  <a:sym typeface="Garamond"/>
                </a:defRPr>
              </a:pPr>
              <a:endParaRPr kumimoji="0" sz="1662" b="0" i="0" u="none" strike="noStrike" kern="0" cap="none" spc="0" normalizeH="0" baseline="0" noProof="0">
                <a:ln>
                  <a:noFill/>
                </a:ln>
                <a:solidFill>
                  <a:srgbClr val="000000"/>
                </a:solidFill>
                <a:effectLst/>
                <a:uLnTx/>
                <a:uFillTx/>
                <a:latin typeface="Garamond"/>
                <a:sym typeface="Garamond"/>
              </a:endParaRPr>
            </a:p>
          </p:txBody>
        </p:sp>
        <p:sp>
          <p:nvSpPr>
            <p:cNvPr id="543" name="Swedish Hockey League and Liiga in Finland"/>
            <p:cNvSpPr txBox="1"/>
            <p:nvPr/>
          </p:nvSpPr>
          <p:spPr>
            <a:xfrm>
              <a:off x="0" y="-10378"/>
              <a:ext cx="9378293" cy="272757"/>
            </a:xfrm>
            <a:prstGeom prst="rect">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33231" tIns="33231" rIns="33231" bIns="33231" numCol="1" anchor="ctr">
              <a:spAutoFit/>
            </a:bodyPr>
            <a:lstStyle>
              <a:lvl1pPr>
                <a:defRPr sz="1100">
                  <a:solidFill>
                    <a:srgbClr val="FFFFFF"/>
                  </a:solidFill>
                  <a:latin typeface="Garamond"/>
                  <a:ea typeface="Garamond"/>
                  <a:cs typeface="Garamond"/>
                  <a:sym typeface="Garamond"/>
                </a:defRPr>
              </a:lvl1pPr>
            </a:lstStyle>
            <a:p>
              <a:pPr marL="0" marR="0" lvl="0" indent="0" algn="l" defTabSz="844083" rtl="0" eaLnBrk="1" fontAlgn="auto" latinLnBrk="0" hangingPunct="0">
                <a:lnSpc>
                  <a:spcPct val="100000"/>
                </a:lnSpc>
                <a:spcBef>
                  <a:spcPts val="0"/>
                </a:spcBef>
                <a:spcAft>
                  <a:spcPts val="0"/>
                </a:spcAft>
                <a:buClrTx/>
                <a:buSzTx/>
                <a:buFontTx/>
                <a:buNone/>
                <a:tabLst/>
                <a:defRPr/>
              </a:pPr>
              <a:r>
                <a:rPr kumimoji="0" lang="sv-SE" sz="1200" b="0" i="0" u="none" strike="noStrike" kern="0" cap="none" spc="0" normalizeH="0" baseline="0" noProof="0" dirty="0" err="1">
                  <a:ln>
                    <a:noFill/>
                  </a:ln>
                  <a:solidFill>
                    <a:srgbClr val="FFFFFF"/>
                  </a:solidFill>
                  <a:effectLst/>
                  <a:uLnTx/>
                  <a:uFillTx/>
                  <a:latin typeface="Garamond"/>
                  <a:sym typeface="Garamond"/>
                </a:rPr>
                <a:t>Key</a:t>
              </a:r>
              <a:r>
                <a:rPr kumimoji="0" lang="sv-SE" sz="1200" b="0" i="0" u="none" strike="noStrike" kern="0" cap="none" spc="0" normalizeH="0" baseline="0" noProof="0" dirty="0">
                  <a:ln>
                    <a:noFill/>
                  </a:ln>
                  <a:solidFill>
                    <a:srgbClr val="FFFFFF"/>
                  </a:solidFill>
                  <a:effectLst/>
                  <a:uLnTx/>
                  <a:uFillTx/>
                  <a:latin typeface="Garamond"/>
                  <a:sym typeface="Garamond"/>
                </a:rPr>
                <a:t> </a:t>
              </a:r>
              <a:r>
                <a:rPr kumimoji="0" lang="sv-SE" sz="1200" b="0" i="0" u="none" strike="noStrike" kern="0" cap="none" spc="0" normalizeH="0" baseline="0" noProof="0" dirty="0" err="1">
                  <a:ln>
                    <a:noFill/>
                  </a:ln>
                  <a:solidFill>
                    <a:srgbClr val="FFFFFF"/>
                  </a:solidFill>
                  <a:effectLst/>
                  <a:uLnTx/>
                  <a:uFillTx/>
                  <a:latin typeface="Garamond"/>
                  <a:sym typeface="Garamond"/>
                </a:rPr>
                <a:t>takeaways</a:t>
              </a:r>
              <a:endParaRPr kumimoji="0" sz="1200" b="0" i="0" u="none" strike="noStrike" kern="0" cap="none" spc="0" normalizeH="0" baseline="0" noProof="0" dirty="0">
                <a:ln>
                  <a:noFill/>
                </a:ln>
                <a:solidFill>
                  <a:srgbClr val="FFFFFF"/>
                </a:solidFill>
                <a:effectLst/>
                <a:uLnTx/>
                <a:uFillTx/>
                <a:latin typeface="Garamond"/>
                <a:sym typeface="Garamond"/>
              </a:endParaRPr>
            </a:p>
          </p:txBody>
        </p:sp>
      </p:grpSp>
      <p:sp>
        <p:nvSpPr>
          <p:cNvPr id="545" name="Platshållare för innehåll 2"/>
          <p:cNvSpPr txBox="1"/>
          <p:nvPr/>
        </p:nvSpPr>
        <p:spPr>
          <a:xfrm>
            <a:off x="630327" y="1634793"/>
            <a:ext cx="8611988" cy="25661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246191" marR="0" lvl="0" indent="-246191" algn="l" defTabSz="844083" rtl="0" eaLnBrk="1" fontAlgn="auto" latinLnBrk="0" hangingPunct="0">
              <a:lnSpc>
                <a:spcPct val="100000"/>
              </a:lnSpc>
              <a:spcBef>
                <a:spcPts val="1108"/>
              </a:spcBef>
              <a:spcAft>
                <a:spcPts val="0"/>
              </a:spcAft>
              <a:buClr>
                <a:srgbClr val="435685"/>
              </a:buClr>
              <a:buSzPct val="90000"/>
              <a:buFontTx/>
              <a:buChar char="■"/>
              <a:tabLst/>
              <a:defRPr sz="1400">
                <a:latin typeface="Garamond"/>
                <a:ea typeface="Garamond"/>
                <a:cs typeface="Garamond"/>
                <a:sym typeface="Garamond"/>
              </a:defRPr>
            </a:pPr>
            <a:r>
              <a:rPr kumimoji="0" lang="sv-SE" sz="1200" b="0" i="0" u="none" strike="noStrike" kern="0" cap="none" spc="0" normalizeH="0" baseline="0" noProof="0" dirty="0">
                <a:ln>
                  <a:noFill/>
                </a:ln>
                <a:solidFill>
                  <a:srgbClr val="000000"/>
                </a:solidFill>
                <a:effectLst/>
                <a:uLnTx/>
                <a:uFillTx/>
                <a:latin typeface="Garamond"/>
                <a:sym typeface="Garamond"/>
              </a:rPr>
              <a:t>The market </a:t>
            </a:r>
            <a:r>
              <a:rPr kumimoji="0" lang="sv-SE" sz="1200" b="0" i="0" u="none" strike="noStrike" kern="0" cap="none" spc="0" normalizeH="0" baseline="0" noProof="0" dirty="0" err="1">
                <a:ln>
                  <a:noFill/>
                </a:ln>
                <a:solidFill>
                  <a:srgbClr val="000000"/>
                </a:solidFill>
                <a:effectLst/>
                <a:uLnTx/>
                <a:uFillTx/>
                <a:latin typeface="Garamond"/>
                <a:sym typeface="Garamond"/>
              </a:rPr>
              <a:t>place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prefer</a:t>
            </a:r>
            <a:r>
              <a:rPr kumimoji="0" lang="sv-SE" sz="1200" b="0" i="0" u="none" strike="noStrike" kern="0" cap="none" spc="0" normalizeH="0" baseline="0" noProof="0" dirty="0">
                <a:ln>
                  <a:noFill/>
                </a:ln>
                <a:solidFill>
                  <a:srgbClr val="000000"/>
                </a:solidFill>
                <a:effectLst/>
                <a:uLnTx/>
                <a:uFillTx/>
                <a:latin typeface="Garamond"/>
                <a:sym typeface="Garamond"/>
              </a:rPr>
              <a:t> long duration </a:t>
            </a:r>
            <a:r>
              <a:rPr kumimoji="0" lang="sv-SE" sz="1200" b="0" i="0" u="none" strike="noStrike" kern="0" cap="none" spc="0" normalizeH="0" baseline="0" noProof="0" dirty="0" err="1">
                <a:ln>
                  <a:noFill/>
                </a:ln>
                <a:solidFill>
                  <a:srgbClr val="000000"/>
                </a:solidFill>
                <a:effectLst/>
                <a:uLnTx/>
                <a:uFillTx/>
                <a:latin typeface="Garamond"/>
                <a:sym typeface="Garamond"/>
              </a:rPr>
              <a:t>of</a:t>
            </a:r>
            <a:r>
              <a:rPr kumimoji="0" lang="sv-SE" sz="1200" b="0" i="0" u="none" strike="noStrike" kern="0" cap="none" spc="0" normalizeH="0" baseline="0" noProof="0" dirty="0">
                <a:ln>
                  <a:noFill/>
                </a:ln>
                <a:solidFill>
                  <a:srgbClr val="000000"/>
                </a:solidFill>
                <a:effectLst/>
                <a:uLnTx/>
                <a:uFillTx/>
                <a:latin typeface="Garamond"/>
                <a:sym typeface="Garamond"/>
              </a:rPr>
              <a:t> media </a:t>
            </a:r>
            <a:r>
              <a:rPr kumimoji="0" lang="sv-SE" sz="1200" b="0" i="0" u="none" strike="noStrike" kern="0" cap="none" spc="0" normalizeH="0" baseline="0" noProof="0" dirty="0" err="1">
                <a:ln>
                  <a:noFill/>
                </a:ln>
                <a:solidFill>
                  <a:srgbClr val="000000"/>
                </a:solidFill>
                <a:effectLst/>
                <a:uLnTx/>
                <a:uFillTx/>
                <a:latin typeface="Garamond"/>
                <a:sym typeface="Garamond"/>
              </a:rPr>
              <a:t>rights</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contracts</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mainly</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due</a:t>
            </a:r>
            <a:r>
              <a:rPr kumimoji="0" lang="sv-SE" sz="1200" b="0" i="0" u="none" strike="noStrike" kern="0" cap="none" spc="0" normalizeH="0" baseline="0" noProof="0" dirty="0">
                <a:ln>
                  <a:noFill/>
                </a:ln>
                <a:solidFill>
                  <a:srgbClr val="000000"/>
                </a:solidFill>
                <a:effectLst/>
                <a:uLnTx/>
                <a:uFillTx/>
                <a:latin typeface="Garamond"/>
                <a:sym typeface="Garamond"/>
              </a:rPr>
              <a:t> to </a:t>
            </a:r>
            <a:r>
              <a:rPr kumimoji="0" lang="sv-SE" sz="1200" b="0" i="0" u="none" strike="noStrike" kern="0" cap="none" spc="0" normalizeH="0" baseline="0" noProof="0" dirty="0" err="1">
                <a:ln>
                  <a:noFill/>
                </a:ln>
                <a:solidFill>
                  <a:srgbClr val="000000"/>
                </a:solidFill>
                <a:effectLst/>
                <a:uLnTx/>
                <a:uFillTx/>
                <a:latin typeface="Garamond"/>
                <a:sym typeface="Garamond"/>
              </a:rPr>
              <a:t>quickly</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changing</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consumer</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behaviour</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which</a:t>
            </a:r>
            <a:r>
              <a:rPr kumimoji="0" lang="sv-SE" sz="1200" b="0" i="0" u="none" strike="noStrike" kern="0" cap="none" spc="0" normalizeH="0" baseline="0" noProof="0" dirty="0">
                <a:ln>
                  <a:noFill/>
                </a:ln>
                <a:solidFill>
                  <a:srgbClr val="000000"/>
                </a:solidFill>
                <a:effectLst/>
                <a:uLnTx/>
                <a:uFillTx/>
                <a:latin typeface="Garamond"/>
                <a:sym typeface="Garamond"/>
              </a:rPr>
              <a:t> is happening </a:t>
            </a:r>
            <a:r>
              <a:rPr kumimoji="0" lang="sv-SE" sz="1200" b="0" i="0" u="none" strike="noStrike" kern="0" cap="none" spc="0" normalizeH="0" baseline="0" noProof="0" dirty="0" err="1">
                <a:ln>
                  <a:noFill/>
                </a:ln>
                <a:solidFill>
                  <a:srgbClr val="000000"/>
                </a:solidFill>
                <a:effectLst/>
                <a:uLnTx/>
                <a:uFillTx/>
                <a:latin typeface="Garamond"/>
                <a:sym typeface="Garamond"/>
              </a:rPr>
              <a:t>thanks</a:t>
            </a:r>
            <a:r>
              <a:rPr kumimoji="0" lang="sv-SE" sz="1200" b="0" i="0" u="none" strike="noStrike" kern="0" cap="none" spc="0" normalizeH="0" baseline="0" noProof="0" dirty="0">
                <a:ln>
                  <a:noFill/>
                </a:ln>
                <a:solidFill>
                  <a:srgbClr val="000000"/>
                </a:solidFill>
                <a:effectLst/>
                <a:uLnTx/>
                <a:uFillTx/>
                <a:latin typeface="Garamond"/>
                <a:sym typeface="Garamond"/>
              </a:rPr>
              <a:t> to new </a:t>
            </a:r>
            <a:r>
              <a:rPr kumimoji="0" lang="sv-SE" sz="1200" b="0" i="0" u="none" strike="noStrike" kern="0" cap="none" spc="0" normalizeH="0" baseline="0" noProof="0" dirty="0" err="1">
                <a:ln>
                  <a:noFill/>
                </a:ln>
                <a:solidFill>
                  <a:srgbClr val="000000"/>
                </a:solidFill>
                <a:effectLst/>
                <a:uLnTx/>
                <a:uFillTx/>
                <a:latin typeface="Garamond"/>
                <a:sym typeface="Garamond"/>
              </a:rPr>
              <a:t>technology</a:t>
            </a:r>
            <a:r>
              <a:rPr kumimoji="0" lang="sv-SE" sz="1200" b="0" i="0" u="none" strike="noStrike" kern="0" cap="none" spc="0" normalizeH="0" baseline="0" noProof="0" dirty="0">
                <a:ln>
                  <a:noFill/>
                </a:ln>
                <a:solidFill>
                  <a:srgbClr val="000000"/>
                </a:solidFill>
                <a:effectLst/>
                <a:uLnTx/>
                <a:uFillTx/>
                <a:latin typeface="Garamond"/>
                <a:sym typeface="Garamond"/>
              </a:rPr>
              <a:t>.</a:t>
            </a:r>
          </a:p>
          <a:p>
            <a:pPr marL="246191" marR="0" lvl="0" indent="-246191" algn="l" defTabSz="844083" rtl="0" eaLnBrk="1" fontAlgn="auto" latinLnBrk="0" hangingPunct="0">
              <a:lnSpc>
                <a:spcPct val="100000"/>
              </a:lnSpc>
              <a:spcBef>
                <a:spcPts val="1108"/>
              </a:spcBef>
              <a:spcAft>
                <a:spcPts val="0"/>
              </a:spcAft>
              <a:buClr>
                <a:srgbClr val="435685"/>
              </a:buClr>
              <a:buSzPct val="90000"/>
              <a:buFontTx/>
              <a:buChar char="■"/>
              <a:tabLst/>
              <a:defRPr sz="1400">
                <a:latin typeface="Garamond"/>
                <a:ea typeface="Garamond"/>
                <a:cs typeface="Garamond"/>
                <a:sym typeface="Garamond"/>
              </a:defRPr>
            </a:pPr>
            <a:r>
              <a:rPr kumimoji="0" lang="sv-SE" sz="1200" b="0" i="0" u="none" strike="noStrike" kern="0" cap="none" spc="0" normalizeH="0" baseline="0" noProof="0" dirty="0" err="1">
                <a:ln>
                  <a:noFill/>
                </a:ln>
                <a:solidFill>
                  <a:srgbClr val="000000"/>
                </a:solidFill>
                <a:effectLst/>
                <a:uLnTx/>
                <a:uFillTx/>
                <a:latin typeface="Garamond"/>
                <a:sym typeface="Garamond"/>
              </a:rPr>
              <a:t>Exclusive</a:t>
            </a:r>
            <a:r>
              <a:rPr kumimoji="0" lang="sv-SE" sz="1200" b="0" i="0" u="none" strike="noStrike" kern="0" cap="none" spc="0" normalizeH="0" baseline="0" noProof="0" dirty="0">
                <a:ln>
                  <a:noFill/>
                </a:ln>
                <a:solidFill>
                  <a:srgbClr val="000000"/>
                </a:solidFill>
                <a:effectLst/>
                <a:uLnTx/>
                <a:uFillTx/>
                <a:latin typeface="Garamond"/>
                <a:sym typeface="Garamond"/>
              </a:rPr>
              <a:t> live </a:t>
            </a:r>
            <a:r>
              <a:rPr kumimoji="0" lang="sv-SE" sz="1200" b="0" i="0" u="none" strike="noStrike" kern="0" cap="none" spc="0" normalizeH="0" baseline="0" noProof="0" dirty="0" err="1">
                <a:ln>
                  <a:noFill/>
                </a:ln>
                <a:solidFill>
                  <a:srgbClr val="000000"/>
                </a:solidFill>
                <a:effectLst/>
                <a:uLnTx/>
                <a:uFillTx/>
                <a:latin typeface="Garamond"/>
                <a:sym typeface="Garamond"/>
              </a:rPr>
              <a:t>rights</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are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driving</a:t>
            </a:r>
            <a:r>
              <a:rPr kumimoji="0" lang="sv-SE" sz="1200" b="0" i="0" u="none" strike="noStrike" kern="0" cap="none" spc="0" normalizeH="0" baseline="0" noProof="0" dirty="0">
                <a:ln>
                  <a:noFill/>
                </a:ln>
                <a:solidFill>
                  <a:srgbClr val="000000"/>
                </a:solidFill>
                <a:effectLst/>
                <a:uLnTx/>
                <a:uFillTx/>
                <a:latin typeface="Garamond"/>
                <a:sym typeface="Garamond"/>
              </a:rPr>
              <a:t> the </a:t>
            </a:r>
            <a:r>
              <a:rPr kumimoji="0" lang="sv-SE" sz="1200" b="0" i="0" u="none" strike="noStrike" kern="0" cap="none" spc="0" normalizeH="0" baseline="0" noProof="0" dirty="0" err="1">
                <a:ln>
                  <a:noFill/>
                </a:ln>
                <a:solidFill>
                  <a:srgbClr val="000000"/>
                </a:solidFill>
                <a:effectLst/>
                <a:uLnTx/>
                <a:uFillTx/>
                <a:latin typeface="Garamond"/>
                <a:sym typeface="Garamond"/>
              </a:rPr>
              <a:t>value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more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than</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ever</a:t>
            </a:r>
            <a:r>
              <a:rPr kumimoji="0" lang="sv-SE" sz="1200" b="0" i="0" u="none" strike="noStrike" kern="0" cap="none" spc="0" normalizeH="0" baseline="0" noProof="0" dirty="0">
                <a:ln>
                  <a:noFill/>
                </a:ln>
                <a:solidFill>
                  <a:srgbClr val="000000"/>
                </a:solidFill>
                <a:effectLst/>
                <a:uLnTx/>
                <a:uFillTx/>
                <a:latin typeface="Garamond"/>
                <a:sym typeface="Garamond"/>
              </a:rPr>
              <a:t> in the premium segment.</a:t>
            </a:r>
          </a:p>
          <a:p>
            <a:pPr marL="246191" marR="0" lvl="0" indent="-246191" algn="l" defTabSz="844083" rtl="0" eaLnBrk="1" fontAlgn="auto" latinLnBrk="0" hangingPunct="0">
              <a:lnSpc>
                <a:spcPct val="100000"/>
              </a:lnSpc>
              <a:spcBef>
                <a:spcPts val="1108"/>
              </a:spcBef>
              <a:spcAft>
                <a:spcPts val="0"/>
              </a:spcAft>
              <a:buClr>
                <a:srgbClr val="435685"/>
              </a:buClr>
              <a:buSzPct val="90000"/>
              <a:buFontTx/>
              <a:buChar char="■"/>
              <a:tabLst/>
              <a:defRPr sz="1400">
                <a:latin typeface="Garamond"/>
                <a:ea typeface="Garamond"/>
                <a:cs typeface="Garamond"/>
                <a:sym typeface="Garamond"/>
              </a:defRPr>
            </a:pPr>
            <a:r>
              <a:rPr kumimoji="0" lang="sv-SE" sz="1200" b="0" i="0" u="none" strike="noStrike" kern="0" cap="none" spc="0" normalizeH="0" baseline="0" noProof="0" dirty="0" err="1">
                <a:ln>
                  <a:noFill/>
                </a:ln>
                <a:solidFill>
                  <a:srgbClr val="000000"/>
                </a:solidFill>
                <a:effectLst/>
                <a:uLnTx/>
                <a:uFillTx/>
                <a:latin typeface="Garamond"/>
                <a:sym typeface="Garamond"/>
              </a:rPr>
              <a:t>Important</a:t>
            </a:r>
            <a:r>
              <a:rPr kumimoji="0" lang="sv-SE" sz="1200" b="0" i="0" u="none" strike="noStrike" kern="0" cap="none" spc="0" normalizeH="0" baseline="0" noProof="0" dirty="0">
                <a:ln>
                  <a:noFill/>
                </a:ln>
                <a:solidFill>
                  <a:srgbClr val="000000"/>
                </a:solidFill>
                <a:effectLst/>
                <a:uLnTx/>
                <a:uFillTx/>
                <a:latin typeface="Garamond"/>
                <a:sym typeface="Garamond"/>
              </a:rPr>
              <a:t> to </a:t>
            </a:r>
            <a:r>
              <a:rPr kumimoji="0" lang="sv-SE" sz="1200" b="0" i="0" u="none" strike="noStrike" kern="0" cap="none" spc="0" normalizeH="0" baseline="0" noProof="0" dirty="0" err="1">
                <a:ln>
                  <a:noFill/>
                </a:ln>
                <a:solidFill>
                  <a:srgbClr val="000000"/>
                </a:solidFill>
                <a:effectLst/>
                <a:uLnTx/>
                <a:uFillTx/>
                <a:latin typeface="Garamond"/>
                <a:sym typeface="Garamond"/>
              </a:rPr>
              <a:t>include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detailed</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exploitation</a:t>
            </a:r>
            <a:r>
              <a:rPr kumimoji="0" lang="sv-SE" sz="1200" b="0" i="0" u="none" strike="noStrike" kern="0" cap="none" spc="0" normalizeH="0" baseline="0" noProof="0" dirty="0">
                <a:ln>
                  <a:noFill/>
                </a:ln>
                <a:solidFill>
                  <a:srgbClr val="000000"/>
                </a:solidFill>
                <a:effectLst/>
                <a:uLnTx/>
                <a:uFillTx/>
                <a:latin typeface="Garamond"/>
                <a:sym typeface="Garamond"/>
              </a:rPr>
              <a:t> plans in the process in order to </a:t>
            </a:r>
            <a:r>
              <a:rPr kumimoji="0" lang="sv-SE" sz="1200" b="0" i="0" u="none" strike="noStrike" kern="0" cap="none" spc="0" normalizeH="0" baseline="0" noProof="0" dirty="0" err="1">
                <a:ln>
                  <a:noFill/>
                </a:ln>
                <a:solidFill>
                  <a:srgbClr val="000000"/>
                </a:solidFill>
                <a:effectLst/>
                <a:uLnTx/>
                <a:uFillTx/>
                <a:latin typeface="Garamond"/>
                <a:sym typeface="Garamond"/>
              </a:rPr>
              <a:t>manage</a:t>
            </a:r>
            <a:r>
              <a:rPr kumimoji="0" lang="sv-SE" sz="1200" b="0" i="0" u="none" strike="noStrike" kern="0" cap="none" spc="0" normalizeH="0" baseline="0" noProof="0" dirty="0">
                <a:ln>
                  <a:noFill/>
                </a:ln>
                <a:solidFill>
                  <a:srgbClr val="000000"/>
                </a:solidFill>
                <a:effectLst/>
                <a:uLnTx/>
                <a:uFillTx/>
                <a:latin typeface="Garamond"/>
                <a:sym typeface="Garamond"/>
              </a:rPr>
              <a:t> the </a:t>
            </a:r>
            <a:r>
              <a:rPr kumimoji="0" lang="sv-SE" sz="1200" b="0" i="0" u="none" strike="noStrike" kern="0" cap="none" spc="0" normalizeH="0" baseline="0" noProof="0" dirty="0" err="1">
                <a:ln>
                  <a:noFill/>
                </a:ln>
                <a:solidFill>
                  <a:srgbClr val="000000"/>
                </a:solidFill>
                <a:effectLst/>
                <a:uLnTx/>
                <a:uFillTx/>
                <a:latin typeface="Garamond"/>
                <a:sym typeface="Garamond"/>
              </a:rPr>
              <a:t>product</a:t>
            </a:r>
            <a:r>
              <a:rPr kumimoji="0" lang="sv-SE" sz="1200" b="0" i="0" u="none" strike="noStrike" kern="0" cap="none" spc="0" normalizeH="0" baseline="0" noProof="0" dirty="0">
                <a:ln>
                  <a:noFill/>
                </a:ln>
                <a:solidFill>
                  <a:srgbClr val="000000"/>
                </a:solidFill>
                <a:effectLst/>
                <a:uLnTx/>
                <a:uFillTx/>
                <a:latin typeface="Garamond"/>
                <a:sym typeface="Garamond"/>
              </a:rPr>
              <a:t> in partnership </a:t>
            </a:r>
            <a:r>
              <a:rPr kumimoji="0" lang="sv-SE" sz="1200" b="0" i="0" u="none" strike="noStrike" kern="0" cap="none" spc="0" normalizeH="0" baseline="0" noProof="0" dirty="0" err="1">
                <a:ln>
                  <a:noFill/>
                </a:ln>
                <a:solidFill>
                  <a:srgbClr val="000000"/>
                </a:solidFill>
                <a:effectLst/>
                <a:uLnTx/>
                <a:uFillTx/>
                <a:latin typeface="Garamond"/>
                <a:sym typeface="Garamond"/>
              </a:rPr>
              <a:t>with</a:t>
            </a:r>
            <a:r>
              <a:rPr kumimoji="0" lang="sv-SE" sz="1200" b="0" i="0" u="none" strike="noStrike" kern="0" cap="none" spc="0" normalizeH="0" baseline="0" noProof="0" dirty="0">
                <a:ln>
                  <a:noFill/>
                </a:ln>
                <a:solidFill>
                  <a:srgbClr val="000000"/>
                </a:solidFill>
                <a:effectLst/>
                <a:uLnTx/>
                <a:uFillTx/>
                <a:latin typeface="Garamond"/>
                <a:sym typeface="Garamond"/>
              </a:rPr>
              <a:t> the </a:t>
            </a:r>
            <a:r>
              <a:rPr kumimoji="0" lang="sv-SE" sz="1200" b="0" i="0" u="none" strike="noStrike" kern="0" cap="none" spc="0" normalizeH="0" baseline="0" noProof="0" dirty="0" err="1">
                <a:ln>
                  <a:noFill/>
                </a:ln>
                <a:solidFill>
                  <a:srgbClr val="000000"/>
                </a:solidFill>
                <a:effectLst/>
                <a:uLnTx/>
                <a:uFillTx/>
                <a:latin typeface="Garamond"/>
                <a:sym typeface="Garamond"/>
              </a:rPr>
              <a:t>buyer</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of</a:t>
            </a:r>
            <a:r>
              <a:rPr kumimoji="0" lang="sv-SE" sz="1200" b="0" i="0" u="none" strike="noStrike" kern="0" cap="none" spc="0" normalizeH="0" baseline="0" noProof="0" dirty="0">
                <a:ln>
                  <a:noFill/>
                </a:ln>
                <a:solidFill>
                  <a:srgbClr val="000000"/>
                </a:solidFill>
                <a:effectLst/>
                <a:uLnTx/>
                <a:uFillTx/>
                <a:latin typeface="Garamond"/>
                <a:sym typeface="Garamond"/>
              </a:rPr>
              <a:t> the media </a:t>
            </a:r>
            <a:r>
              <a:rPr kumimoji="0" lang="sv-SE" sz="1200" b="0" i="0" u="none" strike="noStrike" kern="0" cap="none" spc="0" normalizeH="0" baseline="0" noProof="0" dirty="0" err="1">
                <a:ln>
                  <a:noFill/>
                </a:ln>
                <a:solidFill>
                  <a:srgbClr val="000000"/>
                </a:solidFill>
                <a:effectLst/>
                <a:uLnTx/>
                <a:uFillTx/>
                <a:latin typeface="Garamond"/>
                <a:sym typeface="Garamond"/>
              </a:rPr>
              <a:t>rights</a:t>
            </a:r>
            <a:r>
              <a:rPr kumimoji="0" lang="sv-SE" sz="1200" b="0" i="0" u="none" strike="noStrike" kern="0" cap="none" spc="0" normalizeH="0" baseline="0" noProof="0" dirty="0">
                <a:ln>
                  <a:noFill/>
                </a:ln>
                <a:solidFill>
                  <a:srgbClr val="000000"/>
                </a:solidFill>
                <a:effectLst/>
                <a:uLnTx/>
                <a:uFillTx/>
                <a:latin typeface="Garamond"/>
                <a:sym typeface="Garamond"/>
              </a:rPr>
              <a:t>.</a:t>
            </a:r>
          </a:p>
          <a:p>
            <a:pPr marL="246191" marR="0" lvl="0" indent="-246191" algn="l" defTabSz="844083" rtl="0" eaLnBrk="1" fontAlgn="auto" latinLnBrk="0" hangingPunct="0">
              <a:lnSpc>
                <a:spcPct val="100000"/>
              </a:lnSpc>
              <a:spcBef>
                <a:spcPts val="1108"/>
              </a:spcBef>
              <a:spcAft>
                <a:spcPts val="0"/>
              </a:spcAft>
              <a:buClr>
                <a:srgbClr val="435685"/>
              </a:buClr>
              <a:buSzPct val="90000"/>
              <a:buFontTx/>
              <a:buChar char="■"/>
              <a:tabLst/>
              <a:defRPr sz="1400">
                <a:latin typeface="Garamond"/>
                <a:ea typeface="Garamond"/>
                <a:cs typeface="Garamond"/>
                <a:sym typeface="Garamond"/>
              </a:defRPr>
            </a:pPr>
            <a:r>
              <a:rPr kumimoji="0" lang="sv-SE" sz="1200" b="0" i="0" u="none" strike="noStrike" kern="0" cap="none" spc="0" normalizeH="0" baseline="0" noProof="0" dirty="0">
                <a:ln>
                  <a:noFill/>
                </a:ln>
                <a:solidFill>
                  <a:srgbClr val="000000"/>
                </a:solidFill>
                <a:effectLst/>
                <a:uLnTx/>
                <a:uFillTx/>
                <a:latin typeface="Garamond"/>
                <a:sym typeface="Garamond"/>
              </a:rPr>
              <a:t>In house </a:t>
            </a:r>
            <a:r>
              <a:rPr kumimoji="0" lang="sv-SE" sz="1200" b="0" i="0" u="none" strike="noStrike" kern="0" cap="none" spc="0" normalizeH="0" baseline="0" noProof="0" dirty="0" err="1">
                <a:ln>
                  <a:noFill/>
                </a:ln>
                <a:solidFill>
                  <a:srgbClr val="000000"/>
                </a:solidFill>
                <a:effectLst/>
                <a:uLnTx/>
                <a:uFillTx/>
                <a:latin typeface="Garamond"/>
                <a:sym typeface="Garamond"/>
              </a:rPr>
              <a:t>knowledge</a:t>
            </a:r>
            <a:r>
              <a:rPr kumimoji="0" lang="sv-SE" sz="1200" b="0" i="0" u="none" strike="noStrike" kern="0" cap="none" spc="0" normalizeH="0" baseline="0" noProof="0" dirty="0">
                <a:ln>
                  <a:noFill/>
                </a:ln>
                <a:solidFill>
                  <a:srgbClr val="000000"/>
                </a:solidFill>
                <a:effectLst/>
                <a:uLnTx/>
                <a:uFillTx/>
                <a:latin typeface="Garamond"/>
                <a:sym typeface="Garamond"/>
              </a:rPr>
              <a:t> in combination </a:t>
            </a:r>
            <a:r>
              <a:rPr kumimoji="0" lang="sv-SE" sz="1200" b="0" i="0" u="none" strike="noStrike" kern="0" cap="none" spc="0" normalizeH="0" baseline="0" noProof="0" dirty="0" err="1">
                <a:ln>
                  <a:noFill/>
                </a:ln>
                <a:solidFill>
                  <a:srgbClr val="000000"/>
                </a:solidFill>
                <a:effectLst/>
                <a:uLnTx/>
                <a:uFillTx/>
                <a:latin typeface="Garamond"/>
                <a:sym typeface="Garamond"/>
              </a:rPr>
              <a:t>with</a:t>
            </a:r>
            <a:r>
              <a:rPr kumimoji="0" lang="sv-SE" sz="1200" b="0" i="0" u="none" strike="noStrike" kern="0" cap="none" spc="0" normalizeH="0" baseline="0" noProof="0" dirty="0">
                <a:ln>
                  <a:noFill/>
                </a:ln>
                <a:solidFill>
                  <a:srgbClr val="000000"/>
                </a:solidFill>
                <a:effectLst/>
                <a:uLnTx/>
                <a:uFillTx/>
                <a:latin typeface="Garamond"/>
                <a:sym typeface="Garamond"/>
              </a:rPr>
              <a:t> a proven </a:t>
            </a:r>
            <a:r>
              <a:rPr kumimoji="0" lang="sv-SE" sz="1200" b="0" i="0" u="none" strike="noStrike" kern="0" cap="none" spc="0" normalizeH="0" baseline="0" noProof="0" dirty="0" err="1">
                <a:ln>
                  <a:noFill/>
                </a:ln>
                <a:solidFill>
                  <a:srgbClr val="000000"/>
                </a:solidFill>
                <a:effectLst/>
                <a:uLnTx/>
                <a:uFillTx/>
                <a:latin typeface="Garamond"/>
                <a:sym typeface="Garamond"/>
              </a:rPr>
              <a:t>infrastructure</a:t>
            </a:r>
            <a:r>
              <a:rPr kumimoji="0" lang="sv-SE" sz="1200" b="0" i="0" u="none" strike="noStrike" kern="0" cap="none" spc="0" normalizeH="0" baseline="0" noProof="0" dirty="0">
                <a:ln>
                  <a:noFill/>
                </a:ln>
                <a:solidFill>
                  <a:srgbClr val="000000"/>
                </a:solidFill>
                <a:effectLst/>
                <a:uLnTx/>
                <a:uFillTx/>
                <a:latin typeface="Garamond"/>
                <a:sym typeface="Garamond"/>
              </a:rPr>
              <a:t> for </a:t>
            </a:r>
            <a:r>
              <a:rPr kumimoji="0" lang="sv-SE" sz="1200" b="0" i="0" u="none" strike="noStrike" kern="0" cap="none" spc="0" normalizeH="0" baseline="0" noProof="0" dirty="0" err="1">
                <a:ln>
                  <a:noFill/>
                </a:ln>
                <a:solidFill>
                  <a:srgbClr val="000000"/>
                </a:solidFill>
                <a:effectLst/>
                <a:uLnTx/>
                <a:uFillTx/>
                <a:latin typeface="Garamond"/>
                <a:sym typeface="Garamond"/>
              </a:rPr>
              <a:t>content</a:t>
            </a:r>
            <a:r>
              <a:rPr kumimoji="0" lang="sv-SE" sz="1200" b="0" i="0" u="none" strike="noStrike" kern="0" cap="none" spc="0" normalizeH="0" baseline="0" noProof="0" dirty="0">
                <a:ln>
                  <a:noFill/>
                </a:ln>
                <a:solidFill>
                  <a:srgbClr val="000000"/>
                </a:solidFill>
                <a:effectLst/>
                <a:uLnTx/>
                <a:uFillTx/>
                <a:latin typeface="Garamond"/>
                <a:sym typeface="Garamond"/>
              </a:rPr>
              <a:t> management is </a:t>
            </a:r>
            <a:r>
              <a:rPr kumimoji="0" lang="sv-SE" sz="1200" b="0" i="0" u="none" strike="noStrike" kern="0" cap="none" spc="0" normalizeH="0" baseline="0" noProof="0" dirty="0" err="1">
                <a:ln>
                  <a:noFill/>
                </a:ln>
                <a:solidFill>
                  <a:srgbClr val="000000"/>
                </a:solidFill>
                <a:effectLst/>
                <a:uLnTx/>
                <a:uFillTx/>
                <a:latin typeface="Garamond"/>
                <a:sym typeface="Garamond"/>
              </a:rPr>
              <a:t>very</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important</a:t>
            </a:r>
            <a:r>
              <a:rPr kumimoji="0" lang="sv-SE" sz="1200" b="0" i="0" u="none" strike="noStrike" kern="0" cap="none" spc="0" normalizeH="0" baseline="0" noProof="0" dirty="0">
                <a:ln>
                  <a:noFill/>
                </a:ln>
                <a:solidFill>
                  <a:srgbClr val="000000"/>
                </a:solidFill>
                <a:effectLst/>
                <a:uLnTx/>
                <a:uFillTx/>
                <a:latin typeface="Garamond"/>
                <a:sym typeface="Garamond"/>
              </a:rPr>
              <a:t> to </a:t>
            </a:r>
            <a:r>
              <a:rPr kumimoji="0" lang="sv-SE" sz="1200" b="0" i="0" u="none" strike="noStrike" kern="0" cap="none" spc="0" normalizeH="0" baseline="0" noProof="0" dirty="0" err="1">
                <a:ln>
                  <a:noFill/>
                </a:ln>
                <a:solidFill>
                  <a:srgbClr val="000000"/>
                </a:solidFill>
                <a:effectLst/>
                <a:uLnTx/>
                <a:uFillTx/>
                <a:latin typeface="Garamond"/>
                <a:sym typeface="Garamond"/>
              </a:rPr>
              <a:t>challenge</a:t>
            </a:r>
            <a:r>
              <a:rPr kumimoji="0" lang="sv-SE" sz="1200" b="0" i="0" u="none" strike="noStrike" kern="0" cap="none" spc="0" normalizeH="0" baseline="0" noProof="0" dirty="0">
                <a:ln>
                  <a:noFill/>
                </a:ln>
                <a:solidFill>
                  <a:srgbClr val="000000"/>
                </a:solidFill>
                <a:effectLst/>
                <a:uLnTx/>
                <a:uFillTx/>
                <a:latin typeface="Garamond"/>
                <a:sym typeface="Garamond"/>
              </a:rPr>
              <a:t> the </a:t>
            </a:r>
            <a:r>
              <a:rPr kumimoji="0" lang="sv-SE" sz="1200" b="0" i="0" u="none" strike="noStrike" kern="0" cap="none" spc="0" normalizeH="0" baseline="0" noProof="0" dirty="0" err="1">
                <a:ln>
                  <a:noFill/>
                </a:ln>
                <a:solidFill>
                  <a:srgbClr val="000000"/>
                </a:solidFill>
                <a:effectLst/>
                <a:uLnTx/>
                <a:uFillTx/>
                <a:latin typeface="Garamond"/>
                <a:sym typeface="Garamond"/>
              </a:rPr>
              <a:t>incumbent</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rightsholder</a:t>
            </a:r>
            <a:r>
              <a:rPr kumimoji="0" lang="sv-SE" sz="1200" b="0" i="0" u="none" strike="noStrike" kern="0" cap="none" spc="0" normalizeH="0" baseline="0" noProof="0" dirty="0">
                <a:ln>
                  <a:noFill/>
                </a:ln>
                <a:solidFill>
                  <a:srgbClr val="000000"/>
                </a:solidFill>
                <a:effectLst/>
                <a:uLnTx/>
                <a:uFillTx/>
                <a:latin typeface="Garamond"/>
                <a:sym typeface="Garamond"/>
              </a:rPr>
              <a:t>.</a:t>
            </a:r>
          </a:p>
          <a:p>
            <a:pPr marL="246191" marR="0" lvl="0" indent="-246191" algn="l" defTabSz="844083" rtl="0" eaLnBrk="1" fontAlgn="auto" latinLnBrk="0" hangingPunct="0">
              <a:lnSpc>
                <a:spcPct val="100000"/>
              </a:lnSpc>
              <a:spcBef>
                <a:spcPts val="1108"/>
              </a:spcBef>
              <a:spcAft>
                <a:spcPts val="0"/>
              </a:spcAft>
              <a:buClr>
                <a:srgbClr val="435685"/>
              </a:buClr>
              <a:buSzPct val="90000"/>
              <a:buFontTx/>
              <a:buChar char="■"/>
              <a:tabLst/>
              <a:defRPr sz="1400">
                <a:latin typeface="Garamond"/>
                <a:ea typeface="Garamond"/>
                <a:cs typeface="Garamond"/>
                <a:sym typeface="Garamond"/>
              </a:defRPr>
            </a:pPr>
            <a:r>
              <a:rPr kumimoji="0" lang="sv-SE" sz="1200" b="0" i="0" u="none" strike="noStrike" kern="0" cap="none" spc="0" normalizeH="0" baseline="0" noProof="0" dirty="0">
                <a:ln>
                  <a:noFill/>
                </a:ln>
                <a:solidFill>
                  <a:srgbClr val="000000"/>
                </a:solidFill>
                <a:effectLst/>
                <a:uLnTx/>
                <a:uFillTx/>
                <a:latin typeface="Garamond"/>
                <a:sym typeface="Garamond"/>
              </a:rPr>
              <a:t>Flexible </a:t>
            </a:r>
            <a:r>
              <a:rPr kumimoji="0" lang="sv-SE" sz="1200" b="0" i="0" u="none" strike="noStrike" kern="0" cap="none" spc="0" normalizeH="0" baseline="0" noProof="0" dirty="0" err="1">
                <a:ln>
                  <a:noFill/>
                </a:ln>
                <a:solidFill>
                  <a:srgbClr val="000000"/>
                </a:solidFill>
                <a:effectLst/>
                <a:uLnTx/>
                <a:uFillTx/>
                <a:latin typeface="Garamond"/>
                <a:sym typeface="Garamond"/>
              </a:rPr>
              <a:t>attitude</a:t>
            </a:r>
            <a:r>
              <a:rPr kumimoji="0" lang="sv-SE" sz="1200" b="0" i="0" u="none" strike="noStrike" kern="0" cap="none" spc="0" normalizeH="0" baseline="0" noProof="0" dirty="0">
                <a:ln>
                  <a:noFill/>
                </a:ln>
                <a:solidFill>
                  <a:srgbClr val="000000"/>
                </a:solidFill>
                <a:effectLst/>
                <a:uLnTx/>
                <a:uFillTx/>
                <a:latin typeface="Garamond"/>
                <a:sym typeface="Garamond"/>
              </a:rPr>
              <a:t> for </a:t>
            </a:r>
            <a:r>
              <a:rPr kumimoji="0" lang="sv-SE" sz="1200" b="0" i="0" u="none" strike="noStrike" kern="0" cap="none" spc="0" normalizeH="0" baseline="0" noProof="0" dirty="0" err="1">
                <a:ln>
                  <a:noFill/>
                </a:ln>
                <a:solidFill>
                  <a:srgbClr val="000000"/>
                </a:solidFill>
                <a:effectLst/>
                <a:uLnTx/>
                <a:uFillTx/>
                <a:latin typeface="Garamond"/>
                <a:sym typeface="Garamond"/>
              </a:rPr>
              <a:t>commercial</a:t>
            </a:r>
            <a:r>
              <a:rPr kumimoji="0" lang="sv-SE" sz="1200" b="0" i="0" u="none" strike="noStrike" kern="0" cap="none" spc="0" normalizeH="0" baseline="0" noProof="0" dirty="0">
                <a:ln>
                  <a:noFill/>
                </a:ln>
                <a:solidFill>
                  <a:srgbClr val="000000"/>
                </a:solidFill>
                <a:effectLst/>
                <a:uLnTx/>
                <a:uFillTx/>
                <a:latin typeface="Garamond"/>
                <a:sym typeface="Garamond"/>
              </a:rPr>
              <a:t> drivers </a:t>
            </a:r>
            <a:r>
              <a:rPr kumimoji="0" lang="sv-SE" sz="1200" b="0" i="0" u="none" strike="noStrike" kern="0" cap="none" spc="0" normalizeH="0" baseline="0" noProof="0" dirty="0" err="1">
                <a:ln>
                  <a:noFill/>
                </a:ln>
                <a:solidFill>
                  <a:srgbClr val="000000"/>
                </a:solidFill>
                <a:effectLst/>
                <a:uLnTx/>
                <a:uFillTx/>
                <a:latin typeface="Garamond"/>
                <a:sym typeface="Garamond"/>
              </a:rPr>
              <a:t>are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important</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hence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important</a:t>
            </a:r>
            <a:r>
              <a:rPr kumimoji="0" lang="sv-SE" sz="1200" b="0" i="0" u="none" strike="noStrike" kern="0" cap="none" spc="0" normalizeH="0" baseline="0" noProof="0" dirty="0">
                <a:ln>
                  <a:noFill/>
                </a:ln>
                <a:solidFill>
                  <a:srgbClr val="000000"/>
                </a:solidFill>
                <a:effectLst/>
                <a:uLnTx/>
                <a:uFillTx/>
                <a:latin typeface="Garamond"/>
                <a:sym typeface="Garamond"/>
              </a:rPr>
              <a:t> to </a:t>
            </a:r>
            <a:r>
              <a:rPr kumimoji="0" lang="sv-SE" sz="1200" b="0" i="0" u="none" strike="noStrike" kern="0" cap="none" spc="0" normalizeH="0" baseline="0" noProof="0" dirty="0" err="1">
                <a:ln>
                  <a:noFill/>
                </a:ln>
                <a:solidFill>
                  <a:srgbClr val="000000"/>
                </a:solidFill>
                <a:effectLst/>
                <a:uLnTx/>
                <a:uFillTx/>
                <a:latin typeface="Garamond"/>
                <a:sym typeface="Garamond"/>
              </a:rPr>
              <a:t>have</a:t>
            </a:r>
            <a:r>
              <a:rPr kumimoji="0" lang="sv-SE" sz="1200" b="0" i="0" u="none" strike="noStrike" kern="0" cap="none" spc="0" normalizeH="0" baseline="0" noProof="0" dirty="0">
                <a:ln>
                  <a:noFill/>
                </a:ln>
                <a:solidFill>
                  <a:srgbClr val="000000"/>
                </a:solidFill>
                <a:effectLst/>
                <a:uLnTx/>
                <a:uFillTx/>
                <a:latin typeface="Garamond"/>
                <a:sym typeface="Garamond"/>
              </a:rPr>
              <a:t> a </a:t>
            </a:r>
            <a:r>
              <a:rPr kumimoji="0" lang="sv-SE" sz="1200" b="0" i="0" u="none" strike="noStrike" kern="0" cap="none" spc="0" normalizeH="0" baseline="0" noProof="0" dirty="0" err="1">
                <a:ln>
                  <a:noFill/>
                </a:ln>
                <a:solidFill>
                  <a:srgbClr val="000000"/>
                </a:solidFill>
                <a:effectLst/>
                <a:uLnTx/>
                <a:uFillTx/>
                <a:latin typeface="Garamond"/>
                <a:sym typeface="Garamond"/>
              </a:rPr>
              <a:t>good</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balance</a:t>
            </a:r>
            <a:r>
              <a:rPr kumimoji="0" lang="sv-SE" sz="1200" b="0" i="0" u="none" strike="noStrike" kern="0" cap="none" spc="0" normalizeH="0" baseline="0" noProof="0" dirty="0">
                <a:ln>
                  <a:noFill/>
                </a:ln>
                <a:solidFill>
                  <a:srgbClr val="000000"/>
                </a:solidFill>
                <a:effectLst/>
                <a:uLnTx/>
                <a:uFillTx/>
                <a:latin typeface="Garamond"/>
                <a:sym typeface="Garamond"/>
              </a:rPr>
              <a:t> and </a:t>
            </a:r>
            <a:r>
              <a:rPr kumimoji="0" lang="sv-SE" sz="1200" b="0" i="0" u="none" strike="noStrike" kern="0" cap="none" spc="0" normalizeH="0" baseline="0" noProof="0" dirty="0" err="1">
                <a:ln>
                  <a:noFill/>
                </a:ln>
                <a:solidFill>
                  <a:srgbClr val="000000"/>
                </a:solidFill>
                <a:effectLst/>
                <a:uLnTx/>
                <a:uFillTx/>
                <a:latin typeface="Garamond"/>
                <a:sym typeface="Garamond"/>
              </a:rPr>
              <a:t>understanding</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between</a:t>
            </a:r>
            <a:r>
              <a:rPr kumimoji="0" lang="sv-SE" sz="1200" b="0" i="0" u="none" strike="noStrike" kern="0" cap="none" spc="0" normalizeH="0" baseline="0" noProof="0" dirty="0">
                <a:ln>
                  <a:noFill/>
                </a:ln>
                <a:solidFill>
                  <a:srgbClr val="000000"/>
                </a:solidFill>
                <a:effectLst/>
                <a:uLnTx/>
                <a:uFillTx/>
                <a:latin typeface="Garamond"/>
                <a:sym typeface="Garamond"/>
              </a:rPr>
              <a:t> the sport and </a:t>
            </a:r>
            <a:r>
              <a:rPr kumimoji="0" lang="sv-SE" sz="1200" b="0" i="0" u="none" strike="noStrike" kern="0" cap="none" spc="0" normalizeH="0" baseline="0" noProof="0" dirty="0" err="1">
                <a:ln>
                  <a:noFill/>
                </a:ln>
                <a:solidFill>
                  <a:srgbClr val="000000"/>
                </a:solidFill>
                <a:effectLst/>
                <a:uLnTx/>
                <a:uFillTx/>
                <a:latin typeface="Garamond"/>
                <a:sym typeface="Garamond"/>
              </a:rPr>
              <a:t>commercial</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aspects</a:t>
            </a:r>
            <a:r>
              <a:rPr kumimoji="0" lang="sv-SE" sz="1200" b="0" i="0" u="none" strike="noStrike" kern="0" cap="none" spc="0" normalizeH="0" baseline="0" noProof="0" dirty="0">
                <a:ln>
                  <a:noFill/>
                </a:ln>
                <a:solidFill>
                  <a:srgbClr val="000000"/>
                </a:solidFill>
                <a:effectLst/>
                <a:uLnTx/>
                <a:uFillTx/>
                <a:latin typeface="Garamond"/>
                <a:sym typeface="Garamond"/>
              </a:rPr>
              <a:t> in a </a:t>
            </a:r>
            <a:r>
              <a:rPr kumimoji="0" lang="sv-SE" sz="1200" b="0" i="0" u="none" strike="noStrike" kern="0" cap="none" spc="0" normalizeH="0" baseline="0" noProof="0" dirty="0" err="1">
                <a:ln>
                  <a:noFill/>
                </a:ln>
                <a:solidFill>
                  <a:srgbClr val="000000"/>
                </a:solidFill>
                <a:effectLst/>
                <a:uLnTx/>
                <a:uFillTx/>
                <a:latin typeface="Garamond"/>
                <a:sym typeface="Garamond"/>
              </a:rPr>
              <a:t>league</a:t>
            </a:r>
            <a:r>
              <a:rPr kumimoji="0" lang="sv-SE" sz="1200" b="0" i="0" u="none" strike="noStrike" kern="0" cap="none" spc="0" normalizeH="0" baseline="0" noProof="0" dirty="0">
                <a:ln>
                  <a:noFill/>
                </a:ln>
                <a:solidFill>
                  <a:srgbClr val="000000"/>
                </a:solidFill>
                <a:effectLst/>
                <a:uLnTx/>
                <a:uFillTx/>
                <a:latin typeface="Garamond"/>
                <a:sym typeface="Garamond"/>
              </a:rPr>
              <a:t>.</a:t>
            </a:r>
          </a:p>
          <a:p>
            <a:pPr marL="246191" marR="0" lvl="0" indent="-246191" algn="l" defTabSz="844083" rtl="0" eaLnBrk="1" fontAlgn="auto" latinLnBrk="0" hangingPunct="0">
              <a:lnSpc>
                <a:spcPct val="100000"/>
              </a:lnSpc>
              <a:spcBef>
                <a:spcPts val="1108"/>
              </a:spcBef>
              <a:spcAft>
                <a:spcPts val="0"/>
              </a:spcAft>
              <a:buClr>
                <a:srgbClr val="435685"/>
              </a:buClr>
              <a:buSzPct val="90000"/>
              <a:buFontTx/>
              <a:buChar char="■"/>
              <a:tabLst/>
              <a:defRPr sz="1400">
                <a:latin typeface="Garamond"/>
                <a:ea typeface="Garamond"/>
                <a:cs typeface="Garamond"/>
                <a:sym typeface="Garamond"/>
              </a:defRPr>
            </a:pPr>
            <a:r>
              <a:rPr kumimoji="0" lang="sv-SE" sz="1200" b="0" i="0" u="none" strike="noStrike" kern="0" cap="none" spc="0" normalizeH="0" baseline="0" noProof="0" dirty="0">
                <a:ln>
                  <a:noFill/>
                </a:ln>
                <a:solidFill>
                  <a:srgbClr val="000000"/>
                </a:solidFill>
                <a:effectLst/>
                <a:uLnTx/>
                <a:uFillTx/>
                <a:latin typeface="Garamond"/>
                <a:sym typeface="Garamond"/>
              </a:rPr>
              <a:t>Timing </a:t>
            </a:r>
            <a:r>
              <a:rPr kumimoji="0" lang="sv-SE" sz="1200" b="0" i="0" u="none" strike="noStrike" kern="0" cap="none" spc="0" normalizeH="0" baseline="0" noProof="0" dirty="0" err="1">
                <a:ln>
                  <a:noFill/>
                </a:ln>
                <a:solidFill>
                  <a:srgbClr val="000000"/>
                </a:solidFill>
                <a:effectLst/>
                <a:uLnTx/>
                <a:uFillTx/>
                <a:latin typeface="Garamond"/>
                <a:sym typeface="Garamond"/>
              </a:rPr>
              <a:t>of</a:t>
            </a:r>
            <a:r>
              <a:rPr kumimoji="0" lang="sv-SE" sz="1200" b="0" i="0" u="none" strike="noStrike" kern="0" cap="none" spc="0" normalizeH="0" baseline="0" noProof="0" dirty="0">
                <a:ln>
                  <a:noFill/>
                </a:ln>
                <a:solidFill>
                  <a:srgbClr val="000000"/>
                </a:solidFill>
                <a:effectLst/>
                <a:uLnTx/>
                <a:uFillTx/>
                <a:latin typeface="Garamond"/>
                <a:sym typeface="Garamond"/>
              </a:rPr>
              <a:t> the </a:t>
            </a:r>
            <a:r>
              <a:rPr kumimoji="0" lang="sv-SE" sz="1200" b="0" i="0" u="none" strike="noStrike" kern="0" cap="none" spc="0" normalizeH="0" baseline="0" noProof="0" dirty="0" err="1">
                <a:ln>
                  <a:noFill/>
                </a:ln>
                <a:solidFill>
                  <a:srgbClr val="000000"/>
                </a:solidFill>
                <a:effectLst/>
                <a:uLnTx/>
                <a:uFillTx/>
                <a:latin typeface="Garamond"/>
                <a:sym typeface="Garamond"/>
              </a:rPr>
              <a:t>processes</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are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key</a:t>
            </a:r>
            <a:r>
              <a:rPr kumimoji="0" lang="sv-SE" sz="1200" b="0" i="0" u="none" strike="noStrike" kern="0" cap="none" spc="0" normalizeH="0" baseline="0" noProof="0" dirty="0">
                <a:ln>
                  <a:noFill/>
                </a:ln>
                <a:solidFill>
                  <a:srgbClr val="000000"/>
                </a:solidFill>
                <a:effectLst/>
                <a:uLnTx/>
                <a:uFillTx/>
                <a:latin typeface="Garamond"/>
                <a:sym typeface="Garamond"/>
              </a:rPr>
              <a:t> for </a:t>
            </a:r>
            <a:r>
              <a:rPr kumimoji="0" lang="sv-SE" sz="1200" b="0" i="0" u="none" strike="noStrike" kern="0" cap="none" spc="0" normalizeH="0" baseline="0" noProof="0" dirty="0" err="1">
                <a:ln>
                  <a:noFill/>
                </a:ln>
                <a:solidFill>
                  <a:srgbClr val="000000"/>
                </a:solidFill>
                <a:effectLst/>
                <a:uLnTx/>
                <a:uFillTx/>
                <a:latin typeface="Garamond"/>
                <a:sym typeface="Garamond"/>
              </a:rPr>
              <a:t>success</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hence</a:t>
            </a:r>
            <a:r>
              <a:rPr kumimoji="0" lang="sv-SE" sz="1200" b="0" i="0" u="none" strike="noStrike" kern="0" cap="none" spc="0" normalizeH="0" baseline="0" noProof="0" dirty="0">
                <a:ln>
                  <a:noFill/>
                </a:ln>
                <a:solidFill>
                  <a:srgbClr val="000000"/>
                </a:solidFill>
                <a:effectLst/>
                <a:uLnTx/>
                <a:uFillTx/>
                <a:latin typeface="Garamond"/>
                <a:sym typeface="Garamond"/>
              </a:rPr>
              <a:t> </a:t>
            </a:r>
            <a:r>
              <a:rPr kumimoji="0" lang="sv-SE" sz="1200" b="0" i="0" u="none" strike="noStrike" kern="0" cap="none" spc="0" normalizeH="0" baseline="0" noProof="0" dirty="0" err="1">
                <a:ln>
                  <a:noFill/>
                </a:ln>
                <a:solidFill>
                  <a:srgbClr val="000000"/>
                </a:solidFill>
                <a:effectLst/>
                <a:uLnTx/>
                <a:uFillTx/>
                <a:latin typeface="Garamond"/>
                <a:sym typeface="Garamond"/>
              </a:rPr>
              <a:t>important</a:t>
            </a:r>
            <a:r>
              <a:rPr kumimoji="0" lang="sv-SE" sz="1200" b="0" i="0" u="none" strike="noStrike" kern="0" cap="none" spc="0" normalizeH="0" baseline="0" noProof="0" dirty="0">
                <a:ln>
                  <a:noFill/>
                </a:ln>
                <a:solidFill>
                  <a:srgbClr val="000000"/>
                </a:solidFill>
                <a:effectLst/>
                <a:uLnTx/>
                <a:uFillTx/>
                <a:latin typeface="Garamond"/>
                <a:sym typeface="Garamond"/>
              </a:rPr>
              <a:t> to be </a:t>
            </a:r>
            <a:r>
              <a:rPr kumimoji="0" lang="sv-SE" sz="1200" b="0" i="0" u="none" strike="noStrike" kern="0" cap="none" spc="0" normalizeH="0" baseline="0" noProof="0" dirty="0" err="1">
                <a:ln>
                  <a:noFill/>
                </a:ln>
                <a:solidFill>
                  <a:srgbClr val="000000"/>
                </a:solidFill>
                <a:effectLst/>
                <a:uLnTx/>
                <a:uFillTx/>
                <a:latin typeface="Garamond"/>
                <a:sym typeface="Garamond"/>
              </a:rPr>
              <a:t>able</a:t>
            </a:r>
            <a:r>
              <a:rPr kumimoji="0" lang="sv-SE" sz="1200" b="0" i="0" u="none" strike="noStrike" kern="0" cap="none" spc="0" normalizeH="0" baseline="0" noProof="0" dirty="0">
                <a:ln>
                  <a:noFill/>
                </a:ln>
                <a:solidFill>
                  <a:srgbClr val="000000"/>
                </a:solidFill>
                <a:effectLst/>
                <a:uLnTx/>
                <a:uFillTx/>
                <a:latin typeface="Garamond"/>
                <a:sym typeface="Garamond"/>
              </a:rPr>
              <a:t> to </a:t>
            </a:r>
            <a:r>
              <a:rPr kumimoji="0" lang="sv-SE" sz="1200" b="0" i="0" u="none" strike="noStrike" kern="0" cap="none" spc="0" normalizeH="0" baseline="0" noProof="0" dirty="0" err="1">
                <a:ln>
                  <a:noFill/>
                </a:ln>
                <a:solidFill>
                  <a:srgbClr val="000000"/>
                </a:solidFill>
                <a:effectLst/>
                <a:uLnTx/>
                <a:uFillTx/>
                <a:latin typeface="Garamond"/>
                <a:sym typeface="Garamond"/>
              </a:rPr>
              <a:t>evaluate</a:t>
            </a:r>
            <a:r>
              <a:rPr kumimoji="0" lang="sv-SE" sz="1200" b="0" i="0" u="none" strike="noStrike" kern="0" cap="none" spc="0" normalizeH="0" baseline="0" noProof="0" dirty="0">
                <a:ln>
                  <a:noFill/>
                </a:ln>
                <a:solidFill>
                  <a:srgbClr val="000000"/>
                </a:solidFill>
                <a:effectLst/>
                <a:uLnTx/>
                <a:uFillTx/>
                <a:latin typeface="Garamond"/>
                <a:sym typeface="Garamond"/>
              </a:rPr>
              <a:t> the </a:t>
            </a:r>
            <a:r>
              <a:rPr kumimoji="0" lang="sv-SE" sz="1200" b="0" i="0" u="none" strike="noStrike" kern="0" cap="none" spc="0" normalizeH="0" baseline="0" noProof="0" dirty="0" err="1">
                <a:ln>
                  <a:noFill/>
                </a:ln>
                <a:solidFill>
                  <a:srgbClr val="000000"/>
                </a:solidFill>
                <a:effectLst/>
                <a:uLnTx/>
                <a:uFillTx/>
                <a:latin typeface="Garamond"/>
                <a:sym typeface="Garamond"/>
              </a:rPr>
              <a:t>competitive</a:t>
            </a:r>
            <a:r>
              <a:rPr kumimoji="0" lang="sv-SE" sz="1200" b="0" i="0" u="none" strike="noStrike" kern="0" cap="none" spc="0" normalizeH="0" baseline="0" noProof="0" dirty="0">
                <a:ln>
                  <a:noFill/>
                </a:ln>
                <a:solidFill>
                  <a:srgbClr val="000000"/>
                </a:solidFill>
                <a:effectLst/>
                <a:uLnTx/>
                <a:uFillTx/>
                <a:latin typeface="Garamond"/>
                <a:sym typeface="Garamond"/>
              </a:rPr>
              <a:t> situations at relevant markets over </a:t>
            </a:r>
            <a:r>
              <a:rPr kumimoji="0" lang="sv-SE" sz="1200" b="0" i="0" u="none" strike="noStrike" kern="0" cap="none" spc="0" normalizeH="0" baseline="0" noProof="0" dirty="0" err="1">
                <a:ln>
                  <a:noFill/>
                </a:ln>
                <a:solidFill>
                  <a:srgbClr val="000000"/>
                </a:solidFill>
                <a:effectLst/>
                <a:uLnTx/>
                <a:uFillTx/>
                <a:latin typeface="Garamond"/>
                <a:sym typeface="Garamond"/>
              </a:rPr>
              <a:t>time</a:t>
            </a:r>
            <a:r>
              <a:rPr kumimoji="0" lang="sv-SE" sz="1200" b="0" i="0" u="none" strike="noStrike" kern="0" cap="none" spc="0" normalizeH="0" baseline="0" noProof="0" dirty="0">
                <a:ln>
                  <a:noFill/>
                </a:ln>
                <a:solidFill>
                  <a:srgbClr val="000000"/>
                </a:solidFill>
                <a:effectLst/>
                <a:uLnTx/>
                <a:uFillTx/>
                <a:latin typeface="Garamond"/>
                <a:sym typeface="Garamond"/>
              </a:rPr>
              <a:t>.</a:t>
            </a:r>
            <a:endParaRPr kumimoji="0" sz="1292" b="0" i="0" u="none" strike="noStrike" kern="0" cap="none" spc="0" normalizeH="0" baseline="0" noProof="0" dirty="0">
              <a:ln>
                <a:noFill/>
              </a:ln>
              <a:solidFill>
                <a:srgbClr val="000000"/>
              </a:solidFill>
              <a:effectLst/>
              <a:uLnTx/>
              <a:uFillTx/>
              <a:latin typeface="Garamond"/>
              <a:sym typeface="Garamond"/>
            </a:endParaRPr>
          </a:p>
        </p:txBody>
      </p:sp>
      <p:grpSp>
        <p:nvGrpSpPr>
          <p:cNvPr id="2" name="Group 1">
            <a:extLst>
              <a:ext uri="{FF2B5EF4-FFF2-40B4-BE49-F238E27FC236}">
                <a16:creationId xmlns:a16="http://schemas.microsoft.com/office/drawing/2014/main" id="{65B4D3FC-F3F0-4764-9EBC-F599537DD15B}"/>
              </a:ext>
            </a:extLst>
          </p:cNvPr>
          <p:cNvGrpSpPr/>
          <p:nvPr/>
        </p:nvGrpSpPr>
        <p:grpSpPr>
          <a:xfrm>
            <a:off x="2338541" y="4634948"/>
            <a:ext cx="5195561" cy="1276329"/>
            <a:chOff x="2585513" y="4634948"/>
            <a:chExt cx="5195561" cy="1276329"/>
          </a:xfrm>
        </p:grpSpPr>
        <p:pic>
          <p:nvPicPr>
            <p:cNvPr id="546" name="Bild 3" descr="Bild 3"/>
            <p:cNvPicPr>
              <a:picLocks noChangeAspect="1"/>
            </p:cNvPicPr>
            <p:nvPr/>
          </p:nvPicPr>
          <p:blipFill>
            <a:blip r:embed="rId2">
              <a:extLst/>
            </a:blip>
            <a:srcRect l="27003" t="20060" r="26098" b="16143"/>
            <a:stretch>
              <a:fillRect/>
            </a:stretch>
          </p:blipFill>
          <p:spPr>
            <a:xfrm>
              <a:off x="6800757" y="5085210"/>
              <a:ext cx="980317" cy="800099"/>
            </a:xfrm>
            <a:prstGeom prst="rect">
              <a:avLst/>
            </a:prstGeom>
            <a:ln w="12700">
              <a:miter lim="400000"/>
            </a:ln>
          </p:spPr>
        </p:pic>
        <p:pic>
          <p:nvPicPr>
            <p:cNvPr id="547" name="Bild 5" descr="Bild 5"/>
            <p:cNvPicPr>
              <a:picLocks noChangeAspect="1"/>
            </p:cNvPicPr>
            <p:nvPr/>
          </p:nvPicPr>
          <p:blipFill>
            <a:blip r:embed="rId3">
              <a:extLst/>
            </a:blip>
            <a:stretch>
              <a:fillRect/>
            </a:stretch>
          </p:blipFill>
          <p:spPr>
            <a:xfrm>
              <a:off x="2585513" y="5230599"/>
              <a:ext cx="1567151" cy="509325"/>
            </a:xfrm>
            <a:prstGeom prst="rect">
              <a:avLst/>
            </a:prstGeom>
            <a:ln w="12700">
              <a:miter lim="400000"/>
            </a:ln>
          </p:spPr>
        </p:pic>
        <p:pic>
          <p:nvPicPr>
            <p:cNvPr id="11" name="Bildobjekt 2" descr="Bildobjekt 2">
              <a:extLst>
                <a:ext uri="{FF2B5EF4-FFF2-40B4-BE49-F238E27FC236}">
                  <a16:creationId xmlns:a16="http://schemas.microsoft.com/office/drawing/2014/main" id="{56E9A527-2B90-47AF-9AC2-43C92D5B47F0}"/>
                </a:ext>
              </a:extLst>
            </p:cNvPr>
            <p:cNvPicPr>
              <a:picLocks noChangeAspect="1"/>
            </p:cNvPicPr>
            <p:nvPr/>
          </p:nvPicPr>
          <p:blipFill>
            <a:blip r:embed="rId4">
              <a:extLst/>
            </a:blip>
            <a:stretch>
              <a:fillRect/>
            </a:stretch>
          </p:blipFill>
          <p:spPr>
            <a:xfrm>
              <a:off x="4537912" y="4634948"/>
              <a:ext cx="1877598" cy="1276329"/>
            </a:xfrm>
            <a:prstGeom prst="rect">
              <a:avLst/>
            </a:prstGeom>
            <a:ln w="12700">
              <a:miter lim="400000"/>
            </a:ln>
          </p:spPr>
        </p:pic>
      </p:grpSp>
      <p:grpSp>
        <p:nvGrpSpPr>
          <p:cNvPr id="15" name="Group 14">
            <a:extLst>
              <a:ext uri="{FF2B5EF4-FFF2-40B4-BE49-F238E27FC236}">
                <a16:creationId xmlns:a16="http://schemas.microsoft.com/office/drawing/2014/main" id="{009222BC-1B73-4DF0-88D9-A38985936D88}"/>
              </a:ext>
            </a:extLst>
          </p:cNvPr>
          <p:cNvGrpSpPr/>
          <p:nvPr/>
        </p:nvGrpSpPr>
        <p:grpSpPr>
          <a:xfrm>
            <a:off x="307238" y="412749"/>
            <a:ext cx="9478111" cy="342584"/>
            <a:chOff x="273050" y="412749"/>
            <a:chExt cx="9512299" cy="342584"/>
          </a:xfrm>
        </p:grpSpPr>
        <p:sp>
          <p:nvSpPr>
            <p:cNvPr id="16" name="Rubrik 4">
              <a:extLst>
                <a:ext uri="{FF2B5EF4-FFF2-40B4-BE49-F238E27FC236}">
                  <a16:creationId xmlns:a16="http://schemas.microsoft.com/office/drawing/2014/main" id="{BE7B768D-E2AB-4103-BE99-F12BC419604F}"/>
                </a:ext>
              </a:extLst>
            </p:cNvPr>
            <p:cNvSpPr txBox="1">
              <a:spLocks/>
            </p:cNvSpPr>
            <p:nvPr/>
          </p:nvSpPr>
          <p:spPr>
            <a:xfrm>
              <a:off x="588874" y="412749"/>
              <a:ext cx="9196475"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sv-SE" sz="2000" b="0" i="0" u="none" strike="noStrike" kern="1200" cap="all" spc="100" normalizeH="0" baseline="0" noProof="0" dirty="0">
                  <a:ln>
                    <a:noFill/>
                  </a:ln>
                  <a:solidFill>
                    <a:prstClr val="black"/>
                  </a:solidFill>
                  <a:effectLst/>
                  <a:uLnTx/>
                  <a:uFill>
                    <a:solidFill>
                      <a:prstClr val="white">
                        <a:lumMod val="75000"/>
                      </a:prstClr>
                    </a:solidFill>
                  </a:uFill>
                  <a:latin typeface="Garamond"/>
                  <a:ea typeface="+mj-ea"/>
                  <a:cs typeface="Arial" pitchFamily="34" charset="0"/>
                </a:rPr>
                <a:t>Recent </a:t>
              </a:r>
              <a:r>
                <a:rPr kumimoji="0" lang="sv-SE" sz="2000" b="0" i="0" u="none" strike="noStrike" kern="1200" cap="all" spc="100" normalizeH="0" baseline="0" noProof="0" dirty="0" err="1">
                  <a:ln>
                    <a:noFill/>
                  </a:ln>
                  <a:solidFill>
                    <a:prstClr val="black"/>
                  </a:solidFill>
                  <a:effectLst/>
                  <a:uLnTx/>
                  <a:uFill>
                    <a:solidFill>
                      <a:prstClr val="white">
                        <a:lumMod val="75000"/>
                      </a:prstClr>
                    </a:solidFill>
                  </a:uFill>
                  <a:latin typeface="Garamond"/>
                  <a:ea typeface="+mj-ea"/>
                  <a:cs typeface="Arial" pitchFamily="34" charset="0"/>
                </a:rPr>
                <a:t>ice</a:t>
              </a:r>
              <a:r>
                <a:rPr kumimoji="0" lang="sv-SE" sz="2000" b="0" i="0" u="none" strike="noStrike" kern="1200" cap="all" spc="100" normalizeH="0" baseline="0" noProof="0" dirty="0">
                  <a:ln>
                    <a:noFill/>
                  </a:ln>
                  <a:solidFill>
                    <a:prstClr val="black"/>
                  </a:solidFill>
                  <a:effectLst/>
                  <a:uLnTx/>
                  <a:uFill>
                    <a:solidFill>
                      <a:prstClr val="white">
                        <a:lumMod val="75000"/>
                      </a:prstClr>
                    </a:solidFill>
                  </a:uFill>
                  <a:latin typeface="Garamond"/>
                  <a:ea typeface="+mj-ea"/>
                  <a:cs typeface="Arial" pitchFamily="34" charset="0"/>
                </a:rPr>
                <a:t> hockey </a:t>
              </a:r>
              <a:r>
                <a:rPr kumimoji="0" lang="sv-SE" sz="2000" b="0" i="0" u="none" strike="noStrike" kern="1200" cap="all" spc="100" normalizeH="0" baseline="0" noProof="0" dirty="0" err="1">
                  <a:ln>
                    <a:noFill/>
                  </a:ln>
                  <a:solidFill>
                    <a:prstClr val="black"/>
                  </a:solidFill>
                  <a:effectLst/>
                  <a:uLnTx/>
                  <a:uFill>
                    <a:solidFill>
                      <a:prstClr val="white">
                        <a:lumMod val="75000"/>
                      </a:prstClr>
                    </a:solidFill>
                  </a:uFill>
                  <a:latin typeface="Garamond"/>
                  <a:ea typeface="+mj-ea"/>
                  <a:cs typeface="Arial" pitchFamily="34" charset="0"/>
                </a:rPr>
                <a:t>cases</a:t>
              </a:r>
              <a:r>
                <a:rPr kumimoji="0" lang="sv-SE" sz="2000" b="0" i="0" u="none" strike="noStrike" kern="1200" cap="all" spc="100" normalizeH="0" baseline="0" noProof="0" dirty="0">
                  <a:ln>
                    <a:noFill/>
                  </a:ln>
                  <a:solidFill>
                    <a:prstClr val="black"/>
                  </a:solidFill>
                  <a:effectLst/>
                  <a:uLnTx/>
                  <a:uFill>
                    <a:solidFill>
                      <a:prstClr val="white">
                        <a:lumMod val="75000"/>
                      </a:prstClr>
                    </a:solidFill>
                  </a:uFill>
                  <a:latin typeface="Garamond"/>
                  <a:ea typeface="+mj-ea"/>
                  <a:cs typeface="Arial" pitchFamily="34" charset="0"/>
                </a:rPr>
                <a:t>: </a:t>
              </a:r>
              <a:r>
                <a:rPr kumimoji="0" lang="sv-SE" sz="2000" b="0" i="0" u="none" strike="noStrike" kern="1200" cap="all" spc="100" normalizeH="0" baseline="0" noProof="0" dirty="0" err="1">
                  <a:ln>
                    <a:noFill/>
                  </a:ln>
                  <a:solidFill>
                    <a:prstClr val="black"/>
                  </a:solidFill>
                  <a:effectLst/>
                  <a:uLnTx/>
                  <a:uFill>
                    <a:solidFill>
                      <a:prstClr val="white">
                        <a:lumMod val="75000"/>
                      </a:prstClr>
                    </a:solidFill>
                  </a:uFill>
                  <a:latin typeface="Garamond"/>
                  <a:ea typeface="+mj-ea"/>
                  <a:cs typeface="Arial" pitchFamily="34" charset="0"/>
                </a:rPr>
                <a:t>shl</a:t>
              </a:r>
              <a:r>
                <a:rPr kumimoji="0" lang="sv-SE" sz="2000" b="0" i="0" u="none" strike="noStrike" kern="1200" cap="all" spc="100" normalizeH="0" baseline="0" noProof="0" dirty="0">
                  <a:ln>
                    <a:noFill/>
                  </a:ln>
                  <a:solidFill>
                    <a:prstClr val="black"/>
                  </a:solidFill>
                  <a:effectLst/>
                  <a:uLnTx/>
                  <a:uFill>
                    <a:solidFill>
                      <a:prstClr val="white">
                        <a:lumMod val="75000"/>
                      </a:prstClr>
                    </a:solidFill>
                  </a:uFill>
                  <a:latin typeface="Garamond"/>
                  <a:ea typeface="+mj-ea"/>
                  <a:cs typeface="Arial" pitchFamily="34" charset="0"/>
                </a:rPr>
                <a:t> and </a:t>
              </a:r>
              <a:r>
                <a:rPr kumimoji="0" lang="sv-SE" sz="2000" b="0" i="0" u="none" strike="noStrike" kern="1200" cap="all" spc="100" normalizeH="0" baseline="0" noProof="0" dirty="0" err="1">
                  <a:ln>
                    <a:noFill/>
                  </a:ln>
                  <a:solidFill>
                    <a:prstClr val="black"/>
                  </a:solidFill>
                  <a:effectLst/>
                  <a:uLnTx/>
                  <a:uFill>
                    <a:solidFill>
                      <a:prstClr val="white">
                        <a:lumMod val="75000"/>
                      </a:prstClr>
                    </a:solidFill>
                  </a:uFill>
                  <a:latin typeface="Garamond"/>
                  <a:ea typeface="+mj-ea"/>
                  <a:cs typeface="Arial" pitchFamily="34" charset="0"/>
                </a:rPr>
                <a:t>liiga</a:t>
              </a:r>
              <a:endParaRPr kumimoji="0" lang="sv-SE" sz="2000" b="0" i="0" u="none" strike="noStrike" kern="1200" cap="all" spc="100" normalizeH="0" baseline="0" noProof="0" dirty="0">
                <a:ln>
                  <a:noFill/>
                </a:ln>
                <a:solidFill>
                  <a:prstClr val="black"/>
                </a:solidFill>
                <a:effectLst/>
                <a:uLnTx/>
                <a:uFill>
                  <a:solidFill>
                    <a:prstClr val="white">
                      <a:lumMod val="75000"/>
                    </a:prstClr>
                  </a:solidFill>
                </a:uFill>
                <a:latin typeface="Garamond"/>
                <a:ea typeface="+mj-ea"/>
                <a:cs typeface="Arial" pitchFamily="34" charset="0"/>
              </a:endParaRPr>
            </a:p>
          </p:txBody>
        </p:sp>
        <p:cxnSp>
          <p:nvCxnSpPr>
            <p:cNvPr id="17" name="Straight Connector 16">
              <a:extLst>
                <a:ext uri="{FF2B5EF4-FFF2-40B4-BE49-F238E27FC236}">
                  <a16:creationId xmlns:a16="http://schemas.microsoft.com/office/drawing/2014/main" id="{970783D8-060A-427F-ADC7-33A6B9412D5A}"/>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FF0EFDB-892B-4207-9AB6-D575F5736354}"/>
              </a:ext>
            </a:extLst>
          </p:cNvPr>
          <p:cNvGrpSpPr/>
          <p:nvPr/>
        </p:nvGrpSpPr>
        <p:grpSpPr>
          <a:xfrm>
            <a:off x="4829893" y="6422390"/>
            <a:ext cx="246214" cy="246214"/>
            <a:chOff x="4449611" y="6432288"/>
            <a:chExt cx="246214" cy="246214"/>
          </a:xfrm>
        </p:grpSpPr>
        <p:sp>
          <p:nvSpPr>
            <p:cNvPr id="19" name="Oval 18">
              <a:extLst>
                <a:ext uri="{FF2B5EF4-FFF2-40B4-BE49-F238E27FC236}">
                  <a16:creationId xmlns:a16="http://schemas.microsoft.com/office/drawing/2014/main" id="{7BC9CF95-27D4-4059-94F5-A8E7AE5FEB3D}"/>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20" name="Slide Number Placeholder 5">
              <a:extLst>
                <a:ext uri="{FF2B5EF4-FFF2-40B4-BE49-F238E27FC236}">
                  <a16:creationId xmlns:a16="http://schemas.microsoft.com/office/drawing/2014/main" id="{75260541-BED2-4A32-980A-1781F1153E5F}"/>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Garamond"/>
                  <a:ea typeface="+mn-ea"/>
                  <a:cs typeface="Arial" pitchFamily="34" charset="0"/>
                </a:rPr>
                <a:t> </a:t>
              </a:r>
              <a:fld id="{C6CC3D56-96BB-45E4-94D9-DF781FE65A81}" type="slidenum">
                <a:rPr kumimoji="0" lang="sv-SE" sz="800" b="1" i="0" u="none" strike="noStrike" kern="1200" cap="none" spc="0" normalizeH="0" baseline="0" noProof="0" smtClean="0">
                  <a:ln>
                    <a:noFill/>
                  </a:ln>
                  <a:solidFill>
                    <a:prstClr val="white"/>
                  </a:solidFill>
                  <a:effectLst/>
                  <a:uLnTx/>
                  <a:uFillTx/>
                  <a:latin typeface="Garamond"/>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sv-SE" sz="800" b="1" i="0" u="none" strike="noStrike" kern="1200" cap="none" spc="0" normalizeH="0" baseline="0" noProof="0" dirty="0">
                <a:ln>
                  <a:noFill/>
                </a:ln>
                <a:solidFill>
                  <a:prstClr val="white"/>
                </a:solidFill>
                <a:effectLst/>
                <a:uLnTx/>
                <a:uFillTx/>
                <a:latin typeface="Garamond"/>
                <a:ea typeface="+mn-ea"/>
                <a:cs typeface="Arial" pitchFamily="34" charset="0"/>
              </a:endParaRPr>
            </a:p>
          </p:txBody>
        </p:sp>
      </p:grpSp>
    </p:spTree>
    <p:extLst>
      <p:ext uri="{BB962C8B-B14F-4D97-AF65-F5344CB8AC3E}">
        <p14:creationId xmlns:p14="http://schemas.microsoft.com/office/powerpoint/2010/main" val="1262775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829893" y="6422390"/>
            <a:ext cx="246214" cy="246214"/>
            <a:chOff x="4449611" y="6432288"/>
            <a:chExt cx="246214" cy="246214"/>
          </a:xfrm>
        </p:grpSpPr>
        <p:sp>
          <p:nvSpPr>
            <p:cNvPr id="29" name="Oval 28"/>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Garamond"/>
                <a:ea typeface="+mn-ea"/>
                <a:cs typeface="+mn-cs"/>
              </a:endParaRPr>
            </a:p>
          </p:txBody>
        </p:sp>
        <p:sp>
          <p:nvSpPr>
            <p:cNvPr id="30" name="Slide Number Placeholder 5"/>
            <p:cNvSpPr txBox="1">
              <a:spLocks/>
            </p:cNvSpPr>
            <p:nvPr/>
          </p:nvSpPr>
          <p:spPr>
            <a:xfrm>
              <a:off x="4521218" y="6493840"/>
              <a:ext cx="73739"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prstClr val="white"/>
                  </a:solidFill>
                  <a:effectLst/>
                  <a:uLnTx/>
                  <a:uFillTx/>
                  <a:latin typeface="Garamond"/>
                  <a:ea typeface="+mn-ea"/>
                  <a:cs typeface="Arial" pitchFamily="34" charset="0"/>
                </a:rPr>
                <a:t> </a:t>
              </a:r>
              <a:fld id="{828F76E5-A76F-43E9-93B7-E79D455C59C4}" type="slidenum">
                <a:rPr kumimoji="0" lang="sv-SE" sz="800" b="1" i="0" u="none" strike="noStrike" kern="1200" cap="none" spc="0" normalizeH="0" baseline="0" noProof="0" smtClean="0">
                  <a:ln>
                    <a:noFill/>
                  </a:ln>
                  <a:solidFill>
                    <a:prstClr val="white"/>
                  </a:solidFill>
                  <a:effectLst/>
                  <a:uLnTx/>
                  <a:uFillTx/>
                  <a:latin typeface="Garamond"/>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sv-SE" sz="800" b="1" i="0" u="none" strike="noStrike" kern="1200" cap="none" spc="0" normalizeH="0" baseline="0" noProof="0" dirty="0">
                <a:ln>
                  <a:noFill/>
                </a:ln>
                <a:solidFill>
                  <a:prstClr val="white"/>
                </a:solidFill>
                <a:effectLst/>
                <a:uLnTx/>
                <a:uFillTx/>
                <a:latin typeface="Garamond"/>
                <a:ea typeface="+mn-ea"/>
                <a:cs typeface="Arial" pitchFamily="34" charset="0"/>
              </a:endParaRPr>
            </a:p>
          </p:txBody>
        </p:sp>
      </p:grpSp>
      <p:sp>
        <p:nvSpPr>
          <p:cNvPr id="7" name="Rectangle 16"/>
          <p:cNvSpPr>
            <a:spLocks noChangeArrowheads="1"/>
          </p:cNvSpPr>
          <p:nvPr/>
        </p:nvSpPr>
        <p:spPr bwMode="auto">
          <a:xfrm>
            <a:off x="273049" y="1147763"/>
            <a:ext cx="9359901" cy="252000"/>
          </a:xfrm>
          <a:prstGeom prst="rect">
            <a:avLst/>
          </a:prstGeom>
          <a:solidFill>
            <a:schemeClr val="accent3"/>
          </a:solidFill>
          <a:ln w="3175">
            <a:solidFill>
              <a:schemeClr val="bg1"/>
            </a:solidFill>
            <a:miter lim="800000"/>
            <a:headEnd/>
            <a:tailEnd/>
          </a:ln>
          <a:effectLst/>
        </p:spPr>
        <p:txBody>
          <a:bodyPr lIns="36000" tIns="45719" rIns="36000" bIns="45719" anchor="ctr"/>
          <a:lstStyle/>
          <a:p>
            <a:pPr marL="0" marR="0" lvl="0" indent="0" algn="l" defTabSz="914400" rtl="0" eaLnBrk="1" fontAlgn="auto" latinLnBrk="0" hangingPunct="1">
              <a:lnSpc>
                <a:spcPct val="100000"/>
              </a:lnSpc>
              <a:spcBef>
                <a:spcPct val="0"/>
              </a:spcBef>
              <a:spcAft>
                <a:spcPts val="0"/>
              </a:spcAft>
              <a:buClr>
                <a:srgbClr val="BC001C"/>
              </a:buClr>
              <a:buSzTx/>
              <a:buFontTx/>
              <a:buNone/>
              <a:tabLst/>
              <a:defRPr/>
            </a:pPr>
            <a:r>
              <a:rPr lang="sv-SE" sz="1200" kern="0" dirty="0">
                <a:solidFill>
                  <a:srgbClr val="FFFFFF"/>
                </a:solidFill>
                <a:latin typeface="Garamond"/>
                <a:sym typeface="Garamond"/>
              </a:rPr>
              <a:t>It is </a:t>
            </a:r>
            <a:r>
              <a:rPr lang="sv-SE" sz="1200" kern="0" dirty="0" err="1">
                <a:solidFill>
                  <a:srgbClr val="FFFFFF"/>
                </a:solidFill>
                <a:latin typeface="Garamond"/>
                <a:sym typeface="Garamond"/>
              </a:rPr>
              <a:t>important</a:t>
            </a:r>
            <a:r>
              <a:rPr lang="sv-SE" sz="1200" kern="0" dirty="0">
                <a:solidFill>
                  <a:srgbClr val="FFFFFF"/>
                </a:solidFill>
                <a:latin typeface="Garamond"/>
                <a:sym typeface="Garamond"/>
              </a:rPr>
              <a:t> to offer </a:t>
            </a:r>
            <a:r>
              <a:rPr lang="sv-SE" sz="1200" kern="0" dirty="0" err="1">
                <a:solidFill>
                  <a:srgbClr val="FFFFFF"/>
                </a:solidFill>
                <a:latin typeface="Garamond"/>
                <a:sym typeface="Garamond"/>
              </a:rPr>
              <a:t>good</a:t>
            </a:r>
            <a:r>
              <a:rPr lang="sv-SE" sz="1200" kern="0" dirty="0">
                <a:solidFill>
                  <a:srgbClr val="FFFFFF"/>
                </a:solidFill>
                <a:latin typeface="Garamond"/>
                <a:sym typeface="Garamond"/>
              </a:rPr>
              <a:t> </a:t>
            </a:r>
            <a:r>
              <a:rPr lang="sv-SE" sz="1200" kern="0" dirty="0" err="1">
                <a:solidFill>
                  <a:srgbClr val="FFFFFF"/>
                </a:solidFill>
                <a:latin typeface="Garamond"/>
                <a:sym typeface="Garamond"/>
              </a:rPr>
              <a:t>conditions</a:t>
            </a:r>
            <a:r>
              <a:rPr lang="sv-SE" sz="1200" kern="0" dirty="0">
                <a:solidFill>
                  <a:srgbClr val="FFFFFF"/>
                </a:solidFill>
                <a:latin typeface="Garamond"/>
                <a:sym typeface="Garamond"/>
              </a:rPr>
              <a:t> for all </a:t>
            </a:r>
            <a:r>
              <a:rPr lang="sv-SE" sz="1200" kern="0" dirty="0" err="1">
                <a:solidFill>
                  <a:srgbClr val="FFFFFF"/>
                </a:solidFill>
                <a:latin typeface="Garamond"/>
                <a:sym typeface="Garamond"/>
              </a:rPr>
              <a:t>players</a:t>
            </a:r>
            <a:r>
              <a:rPr lang="sv-SE" sz="1200" kern="0" dirty="0">
                <a:solidFill>
                  <a:srgbClr val="FFFFFF"/>
                </a:solidFill>
                <a:latin typeface="Garamond"/>
                <a:sym typeface="Garamond"/>
              </a:rPr>
              <a:t> to acquire the rights without lagging in the </a:t>
            </a:r>
            <a:r>
              <a:rPr lang="sv-SE" sz="1200" kern="0" dirty="0" err="1">
                <a:solidFill>
                  <a:srgbClr val="FFFFFF"/>
                </a:solidFill>
                <a:latin typeface="Garamond"/>
                <a:sym typeface="Garamond"/>
              </a:rPr>
              <a:t>transistion</a:t>
            </a:r>
            <a:r>
              <a:rPr lang="sv-SE" sz="1200" kern="0" dirty="0">
                <a:solidFill>
                  <a:srgbClr val="FFFFFF"/>
                </a:solidFill>
                <a:latin typeface="Garamond"/>
                <a:sym typeface="Garamond"/>
              </a:rPr>
              <a:t> </a:t>
            </a:r>
            <a:r>
              <a:rPr lang="sv-SE" sz="1200" kern="0" dirty="0" err="1">
                <a:solidFill>
                  <a:srgbClr val="FFFFFF"/>
                </a:solidFill>
                <a:latin typeface="Garamond"/>
                <a:sym typeface="Garamond"/>
              </a:rPr>
              <a:t>phase</a:t>
            </a:r>
            <a:r>
              <a:rPr lang="sv-SE" sz="1200" kern="0" dirty="0">
                <a:solidFill>
                  <a:srgbClr val="FFFFFF"/>
                </a:solidFill>
                <a:latin typeface="Garamond"/>
                <a:sym typeface="Garamond"/>
              </a:rPr>
              <a:t> </a:t>
            </a:r>
            <a:r>
              <a:rPr lang="sv-SE" sz="1200" kern="0" dirty="0" err="1">
                <a:solidFill>
                  <a:srgbClr val="FFFFFF"/>
                </a:solidFill>
                <a:latin typeface="Garamond"/>
                <a:sym typeface="Garamond"/>
              </a:rPr>
              <a:t>between</a:t>
            </a:r>
            <a:r>
              <a:rPr lang="sv-SE" sz="1200" kern="0" dirty="0">
                <a:solidFill>
                  <a:srgbClr val="FFFFFF"/>
                </a:solidFill>
                <a:latin typeface="Garamond"/>
                <a:sym typeface="Garamond"/>
              </a:rPr>
              <a:t> </a:t>
            </a:r>
            <a:r>
              <a:rPr lang="sv-SE" sz="1200" kern="0" dirty="0" err="1">
                <a:solidFill>
                  <a:srgbClr val="FFFFFF"/>
                </a:solidFill>
                <a:latin typeface="Garamond"/>
                <a:sym typeface="Garamond"/>
              </a:rPr>
              <a:t>rights</a:t>
            </a:r>
            <a:r>
              <a:rPr lang="sv-SE" sz="1200" kern="0" dirty="0">
                <a:solidFill>
                  <a:srgbClr val="FFFFFF"/>
                </a:solidFill>
                <a:latin typeface="Garamond"/>
                <a:sym typeface="Garamond"/>
              </a:rPr>
              <a:t> </a:t>
            </a:r>
            <a:r>
              <a:rPr lang="sv-SE" sz="1200" kern="0" dirty="0" err="1">
                <a:solidFill>
                  <a:srgbClr val="FFFFFF"/>
                </a:solidFill>
                <a:latin typeface="Garamond"/>
                <a:sym typeface="Garamond"/>
              </a:rPr>
              <a:t>cycles</a:t>
            </a:r>
            <a:endParaRPr lang="sv-SE" sz="1200" kern="0" dirty="0">
              <a:solidFill>
                <a:srgbClr val="FFFFFF"/>
              </a:solidFill>
              <a:latin typeface="Garamond"/>
              <a:sym typeface="Garamond"/>
            </a:endParaRPr>
          </a:p>
        </p:txBody>
      </p:sp>
      <p:sp>
        <p:nvSpPr>
          <p:cNvPr id="3" name="Rounded Rectangle 2"/>
          <p:cNvSpPr/>
          <p:nvPr/>
        </p:nvSpPr>
        <p:spPr>
          <a:xfrm>
            <a:off x="273050" y="1519084"/>
            <a:ext cx="1651616" cy="720000"/>
          </a:xfrm>
          <a:prstGeom prst="roundRect">
            <a:avLst/>
          </a:prstGeom>
          <a:solidFill>
            <a:schemeClr val="accent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kern="0" dirty="0">
                <a:solidFill>
                  <a:srgbClr val="FFFFFF"/>
                </a:solidFill>
                <a:latin typeface="Garamond"/>
                <a:sym typeface="Garamond"/>
              </a:rPr>
              <a:t>Existing rights</a:t>
            </a:r>
          </a:p>
        </p:txBody>
      </p:sp>
      <p:sp>
        <p:nvSpPr>
          <p:cNvPr id="10" name="Rounded Rectangle 9"/>
          <p:cNvSpPr/>
          <p:nvPr/>
        </p:nvSpPr>
        <p:spPr>
          <a:xfrm>
            <a:off x="273050" y="2335776"/>
            <a:ext cx="1651616" cy="720000"/>
          </a:xfrm>
          <a:prstGeom prst="roundRect">
            <a:avLst/>
          </a:prstGeom>
          <a:solidFill>
            <a:schemeClr val="accent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kern="0" dirty="0" err="1">
                <a:solidFill>
                  <a:srgbClr val="FFFFFF"/>
                </a:solidFill>
                <a:latin typeface="Garamond"/>
                <a:sym typeface="Garamond"/>
              </a:rPr>
              <a:t>Build</a:t>
            </a:r>
            <a:r>
              <a:rPr lang="sv-SE" sz="1200" kern="0" dirty="0">
                <a:solidFill>
                  <a:srgbClr val="FFFFFF"/>
                </a:solidFill>
                <a:latin typeface="Garamond"/>
                <a:sym typeface="Garamond"/>
              </a:rPr>
              <a:t> the </a:t>
            </a:r>
            <a:r>
              <a:rPr lang="sv-SE" sz="1200" kern="0" dirty="0" err="1">
                <a:solidFill>
                  <a:srgbClr val="FFFFFF"/>
                </a:solidFill>
                <a:latin typeface="Garamond"/>
                <a:sym typeface="Garamond"/>
              </a:rPr>
              <a:t>leagues</a:t>
            </a:r>
            <a:r>
              <a:rPr lang="sv-SE" sz="1200" kern="0" dirty="0">
                <a:solidFill>
                  <a:srgbClr val="FFFFFF"/>
                </a:solidFill>
                <a:latin typeface="Garamond"/>
                <a:sym typeface="Garamond"/>
              </a:rPr>
              <a:t> digital </a:t>
            </a:r>
            <a:r>
              <a:rPr lang="sv-SE" sz="1200" kern="0" dirty="0" err="1">
                <a:solidFill>
                  <a:srgbClr val="FFFFFF"/>
                </a:solidFill>
                <a:latin typeface="Garamond"/>
                <a:sym typeface="Garamond"/>
              </a:rPr>
              <a:t>presence</a:t>
            </a:r>
            <a:endParaRPr lang="sv-SE" sz="1200" kern="0" dirty="0">
              <a:solidFill>
                <a:srgbClr val="FFFFFF"/>
              </a:solidFill>
              <a:latin typeface="Garamond"/>
              <a:sym typeface="Garamond"/>
            </a:endParaRPr>
          </a:p>
        </p:txBody>
      </p:sp>
      <p:sp>
        <p:nvSpPr>
          <p:cNvPr id="11" name="Rounded Rectangle 10"/>
          <p:cNvSpPr/>
          <p:nvPr/>
        </p:nvSpPr>
        <p:spPr>
          <a:xfrm>
            <a:off x="273050" y="3152468"/>
            <a:ext cx="1651616" cy="720000"/>
          </a:xfrm>
          <a:prstGeom prst="roundRect">
            <a:avLst/>
          </a:prstGeom>
          <a:solidFill>
            <a:schemeClr val="accent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kern="0" dirty="0">
                <a:solidFill>
                  <a:srgbClr val="FFFFFF"/>
                </a:solidFill>
                <a:latin typeface="Garamond"/>
                <a:sym typeface="Garamond"/>
              </a:rPr>
              <a:t>Extensive database</a:t>
            </a:r>
          </a:p>
        </p:txBody>
      </p:sp>
      <p:sp>
        <p:nvSpPr>
          <p:cNvPr id="12" name="Rounded Rectangle 11"/>
          <p:cNvSpPr/>
          <p:nvPr/>
        </p:nvSpPr>
        <p:spPr>
          <a:xfrm>
            <a:off x="273050" y="3969160"/>
            <a:ext cx="1651616" cy="720000"/>
          </a:xfrm>
          <a:prstGeom prst="roundRect">
            <a:avLst/>
          </a:prstGeom>
          <a:solidFill>
            <a:schemeClr val="accent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kern="0" dirty="0">
                <a:solidFill>
                  <a:srgbClr val="FFFFFF"/>
                </a:solidFill>
                <a:latin typeface="Garamond"/>
                <a:sym typeface="Garamond"/>
              </a:rPr>
              <a:t>Production guidelines</a:t>
            </a:r>
          </a:p>
        </p:txBody>
      </p:sp>
      <p:sp>
        <p:nvSpPr>
          <p:cNvPr id="13" name="Rounded Rectangle 12"/>
          <p:cNvSpPr/>
          <p:nvPr/>
        </p:nvSpPr>
        <p:spPr>
          <a:xfrm>
            <a:off x="273050" y="4785853"/>
            <a:ext cx="1651616" cy="720000"/>
          </a:xfrm>
          <a:prstGeom prst="roundRect">
            <a:avLst/>
          </a:prstGeom>
          <a:solidFill>
            <a:schemeClr val="accent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kern="0" dirty="0">
                <a:solidFill>
                  <a:srgbClr val="FFFFFF"/>
                </a:solidFill>
                <a:latin typeface="Garamond"/>
                <a:sym typeface="Garamond"/>
              </a:rPr>
              <a:t>Infrastructure</a:t>
            </a:r>
          </a:p>
        </p:txBody>
      </p:sp>
      <p:sp>
        <p:nvSpPr>
          <p:cNvPr id="4" name="Rounded Rectangle 3"/>
          <p:cNvSpPr/>
          <p:nvPr/>
        </p:nvSpPr>
        <p:spPr>
          <a:xfrm>
            <a:off x="2020529" y="1519084"/>
            <a:ext cx="7612421" cy="720000"/>
          </a:xfrm>
          <a:prstGeom prst="roundRect">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141559" marR="0" lvl="0" indent="-141559" defTabSz="709028" fontAlgn="auto" hangingPunct="0">
              <a:lnSpc>
                <a:spcPct val="100000"/>
              </a:lnSpc>
              <a:spcAft>
                <a:spcPts val="300"/>
              </a:spcAft>
              <a:buClr>
                <a:srgbClr val="435685"/>
              </a:buClr>
              <a:buSzPct val="90000"/>
              <a:buFontTx/>
              <a:buChar char="■"/>
              <a:tabLst/>
              <a:defRPr sz="1100">
                <a:latin typeface="Garamond"/>
                <a:ea typeface="Garamond"/>
                <a:cs typeface="Garamond"/>
                <a:sym typeface="Garamond"/>
              </a:defRPr>
            </a:pPr>
            <a:r>
              <a:rPr lang="sv-SE" sz="1050" kern="0" dirty="0" err="1">
                <a:solidFill>
                  <a:srgbClr val="000000"/>
                </a:solidFill>
                <a:latin typeface="Garamond"/>
              </a:rPr>
              <a:t>Keep</a:t>
            </a:r>
            <a:r>
              <a:rPr lang="sv-SE" sz="1050" kern="0" dirty="0">
                <a:solidFill>
                  <a:srgbClr val="000000"/>
                </a:solidFill>
                <a:latin typeface="Garamond"/>
              </a:rPr>
              <a:t> </a:t>
            </a:r>
            <a:r>
              <a:rPr lang="sv-SE" sz="1050" kern="0" dirty="0" err="1">
                <a:solidFill>
                  <a:srgbClr val="000000"/>
                </a:solidFill>
                <a:latin typeface="Garamond"/>
              </a:rPr>
              <a:t>certain</a:t>
            </a:r>
            <a:r>
              <a:rPr lang="sv-SE" sz="1050" kern="0" dirty="0">
                <a:solidFill>
                  <a:srgbClr val="000000"/>
                </a:solidFill>
                <a:latin typeface="Garamond"/>
              </a:rPr>
              <a:t> </a:t>
            </a:r>
            <a:r>
              <a:rPr lang="sv-SE" sz="1050" kern="0" dirty="0" err="1">
                <a:solidFill>
                  <a:srgbClr val="000000"/>
                </a:solidFill>
                <a:latin typeface="Garamond"/>
              </a:rPr>
              <a:t>rights</a:t>
            </a:r>
            <a:r>
              <a:rPr lang="sv-SE" sz="1050" kern="0" dirty="0">
                <a:solidFill>
                  <a:srgbClr val="000000"/>
                </a:solidFill>
                <a:latin typeface="Garamond"/>
              </a:rPr>
              <a:t> </a:t>
            </a:r>
            <a:r>
              <a:rPr lang="sv-SE" sz="1050" kern="0" dirty="0" err="1">
                <a:solidFill>
                  <a:srgbClr val="000000"/>
                </a:solidFill>
                <a:latin typeface="Garamond"/>
              </a:rPr>
              <a:t>windows</a:t>
            </a:r>
            <a:r>
              <a:rPr lang="sv-SE" sz="1050" kern="0" dirty="0">
                <a:solidFill>
                  <a:srgbClr val="000000"/>
                </a:solidFill>
                <a:latin typeface="Garamond"/>
              </a:rPr>
              <a:t> non-</a:t>
            </a:r>
            <a:r>
              <a:rPr lang="sv-SE" sz="1050" kern="0" dirty="0" err="1">
                <a:solidFill>
                  <a:srgbClr val="000000"/>
                </a:solidFill>
                <a:latin typeface="Garamond"/>
              </a:rPr>
              <a:t>exclusive</a:t>
            </a:r>
            <a:r>
              <a:rPr lang="sv-SE" sz="1050" kern="0" dirty="0">
                <a:solidFill>
                  <a:srgbClr val="000000"/>
                </a:solidFill>
                <a:latin typeface="Garamond"/>
              </a:rPr>
              <a:t>, </a:t>
            </a:r>
            <a:r>
              <a:rPr lang="sv-SE" sz="1050" kern="0" dirty="0" err="1">
                <a:solidFill>
                  <a:srgbClr val="000000"/>
                </a:solidFill>
                <a:latin typeface="Garamond"/>
              </a:rPr>
              <a:t>ie</a:t>
            </a:r>
            <a:r>
              <a:rPr lang="sv-SE" sz="1050" kern="0" dirty="0">
                <a:solidFill>
                  <a:srgbClr val="000000"/>
                </a:solidFill>
                <a:latin typeface="Garamond"/>
              </a:rPr>
              <a:t> </a:t>
            </a:r>
            <a:r>
              <a:rPr lang="sv-SE" sz="1050" kern="0" dirty="0" err="1">
                <a:solidFill>
                  <a:srgbClr val="000000"/>
                </a:solidFill>
                <a:latin typeface="Garamond"/>
              </a:rPr>
              <a:t>news</a:t>
            </a:r>
            <a:r>
              <a:rPr lang="sv-SE" sz="1050" kern="0" dirty="0">
                <a:solidFill>
                  <a:srgbClr val="000000"/>
                </a:solidFill>
                <a:latin typeface="Garamond"/>
              </a:rPr>
              <a:t>, </a:t>
            </a:r>
            <a:r>
              <a:rPr lang="sv-SE" sz="1050" kern="0" dirty="0" err="1">
                <a:solidFill>
                  <a:srgbClr val="000000"/>
                </a:solidFill>
                <a:latin typeface="Garamond"/>
              </a:rPr>
              <a:t>highlights</a:t>
            </a:r>
            <a:r>
              <a:rPr lang="sv-SE" sz="1050" kern="0" dirty="0">
                <a:solidFill>
                  <a:srgbClr val="000000"/>
                </a:solidFill>
                <a:latin typeface="Garamond"/>
              </a:rPr>
              <a:t>, features.</a:t>
            </a:r>
          </a:p>
          <a:p>
            <a:pPr marL="141559" marR="0" lvl="0" indent="-141559" defTabSz="709028" fontAlgn="auto" hangingPunct="0">
              <a:lnSpc>
                <a:spcPct val="100000"/>
              </a:lnSpc>
              <a:spcAft>
                <a:spcPts val="300"/>
              </a:spcAft>
              <a:buClr>
                <a:srgbClr val="435685"/>
              </a:buClr>
              <a:buSzPct val="90000"/>
              <a:buFontTx/>
              <a:buChar char="■"/>
              <a:tabLst/>
              <a:defRPr sz="1100">
                <a:latin typeface="Garamond"/>
                <a:ea typeface="Garamond"/>
                <a:cs typeface="Garamond"/>
                <a:sym typeface="Garamond"/>
              </a:defRPr>
            </a:pPr>
            <a:r>
              <a:rPr lang="sv-SE" sz="1050" kern="0" dirty="0" err="1">
                <a:solidFill>
                  <a:srgbClr val="000000"/>
                </a:solidFill>
                <a:latin typeface="Garamond"/>
              </a:rPr>
              <a:t>Archive</a:t>
            </a:r>
            <a:r>
              <a:rPr lang="sv-SE" sz="1050" kern="0" dirty="0">
                <a:solidFill>
                  <a:srgbClr val="000000"/>
                </a:solidFill>
                <a:latin typeface="Garamond"/>
              </a:rPr>
              <a:t> </a:t>
            </a:r>
            <a:r>
              <a:rPr lang="sv-SE" sz="1050" kern="0" dirty="0" err="1">
                <a:solidFill>
                  <a:srgbClr val="000000"/>
                </a:solidFill>
                <a:latin typeface="Garamond"/>
              </a:rPr>
              <a:t>content</a:t>
            </a:r>
            <a:r>
              <a:rPr lang="sv-SE" sz="1050" kern="0" dirty="0">
                <a:solidFill>
                  <a:srgbClr val="000000"/>
                </a:solidFill>
                <a:latin typeface="Garamond"/>
              </a:rPr>
              <a:t> </a:t>
            </a:r>
            <a:r>
              <a:rPr lang="sv-SE" sz="1050" kern="0" dirty="0" err="1">
                <a:solidFill>
                  <a:srgbClr val="000000"/>
                </a:solidFill>
                <a:latin typeface="Garamond"/>
              </a:rPr>
              <a:t>provide</a:t>
            </a:r>
            <a:r>
              <a:rPr lang="sv-SE" sz="1050" kern="0" dirty="0">
                <a:solidFill>
                  <a:srgbClr val="000000"/>
                </a:solidFill>
                <a:latin typeface="Garamond"/>
              </a:rPr>
              <a:t> a new </a:t>
            </a:r>
            <a:r>
              <a:rPr lang="sv-SE" sz="1050" kern="0" dirty="0" err="1">
                <a:solidFill>
                  <a:srgbClr val="000000"/>
                </a:solidFill>
                <a:latin typeface="Garamond"/>
              </a:rPr>
              <a:t>player</a:t>
            </a:r>
            <a:r>
              <a:rPr lang="sv-SE" sz="1050" kern="0" dirty="0">
                <a:solidFill>
                  <a:srgbClr val="000000"/>
                </a:solidFill>
                <a:latin typeface="Garamond"/>
              </a:rPr>
              <a:t> </a:t>
            </a:r>
            <a:r>
              <a:rPr lang="sv-SE" sz="1050" kern="0" dirty="0" err="1">
                <a:solidFill>
                  <a:srgbClr val="000000"/>
                </a:solidFill>
                <a:latin typeface="Garamond"/>
              </a:rPr>
              <a:t>with</a:t>
            </a:r>
            <a:r>
              <a:rPr lang="sv-SE" sz="1050" kern="0" dirty="0">
                <a:solidFill>
                  <a:srgbClr val="000000"/>
                </a:solidFill>
                <a:latin typeface="Garamond"/>
              </a:rPr>
              <a:t> </a:t>
            </a:r>
            <a:r>
              <a:rPr lang="sv-SE" sz="1050" kern="0" dirty="0" err="1">
                <a:solidFill>
                  <a:srgbClr val="000000"/>
                </a:solidFill>
                <a:latin typeface="Garamond"/>
              </a:rPr>
              <a:t>instant</a:t>
            </a:r>
            <a:r>
              <a:rPr lang="sv-SE" sz="1050" kern="0" dirty="0">
                <a:solidFill>
                  <a:srgbClr val="000000"/>
                </a:solidFill>
                <a:latin typeface="Garamond"/>
              </a:rPr>
              <a:t> access to </a:t>
            </a:r>
            <a:r>
              <a:rPr lang="sv-SE" sz="1050" kern="0" dirty="0" err="1">
                <a:solidFill>
                  <a:srgbClr val="000000"/>
                </a:solidFill>
                <a:latin typeface="Garamond"/>
              </a:rPr>
              <a:t>historical</a:t>
            </a:r>
            <a:r>
              <a:rPr lang="sv-SE" sz="1050" kern="0" dirty="0">
                <a:solidFill>
                  <a:srgbClr val="000000"/>
                </a:solidFill>
                <a:latin typeface="Garamond"/>
              </a:rPr>
              <a:t> </a:t>
            </a:r>
            <a:r>
              <a:rPr lang="sv-SE" sz="1050" kern="0" dirty="0" err="1">
                <a:solidFill>
                  <a:srgbClr val="000000"/>
                </a:solidFill>
                <a:latin typeface="Garamond"/>
              </a:rPr>
              <a:t>highlights</a:t>
            </a:r>
            <a:r>
              <a:rPr lang="sv-SE" sz="1050" kern="0" dirty="0">
                <a:solidFill>
                  <a:srgbClr val="000000"/>
                </a:solidFill>
                <a:latin typeface="Garamond"/>
              </a:rPr>
              <a:t>, the best </a:t>
            </a:r>
            <a:r>
              <a:rPr lang="sv-SE" sz="1050" kern="0" dirty="0" err="1">
                <a:solidFill>
                  <a:srgbClr val="000000"/>
                </a:solidFill>
                <a:latin typeface="Garamond"/>
              </a:rPr>
              <a:t>goals</a:t>
            </a:r>
            <a:r>
              <a:rPr lang="sv-SE" sz="1050" kern="0" dirty="0">
                <a:solidFill>
                  <a:srgbClr val="000000"/>
                </a:solidFill>
                <a:latin typeface="Garamond"/>
              </a:rPr>
              <a:t>, </a:t>
            </a:r>
            <a:r>
              <a:rPr lang="sv-SE" sz="1050" kern="0" dirty="0" err="1">
                <a:solidFill>
                  <a:srgbClr val="000000"/>
                </a:solidFill>
                <a:latin typeface="Garamond"/>
              </a:rPr>
              <a:t>tackles</a:t>
            </a:r>
            <a:r>
              <a:rPr lang="sv-SE" sz="1050" kern="0" dirty="0">
                <a:solidFill>
                  <a:srgbClr val="000000"/>
                </a:solidFill>
                <a:latin typeface="Garamond"/>
              </a:rPr>
              <a:t>, </a:t>
            </a:r>
            <a:r>
              <a:rPr lang="sv-SE" sz="1050" kern="0" dirty="0" err="1">
                <a:solidFill>
                  <a:srgbClr val="000000"/>
                </a:solidFill>
                <a:latin typeface="Garamond"/>
              </a:rPr>
              <a:t>bloopers</a:t>
            </a:r>
            <a:endParaRPr lang="sv-SE" sz="1050" kern="0" dirty="0">
              <a:solidFill>
                <a:srgbClr val="000000"/>
              </a:solidFill>
              <a:latin typeface="Garamond"/>
            </a:endParaRPr>
          </a:p>
          <a:p>
            <a:pPr marL="278550" marR="0" lvl="1" indent="0" algn="l" defTabSz="914400" rtl="0" eaLnBrk="1" fontAlgn="auto" latinLnBrk="0" hangingPunct="1">
              <a:lnSpc>
                <a:spcPct val="100000"/>
              </a:lnSpc>
              <a:spcBef>
                <a:spcPts val="300"/>
              </a:spcBef>
              <a:spcAft>
                <a:spcPts val="0"/>
              </a:spcAft>
              <a:buClrTx/>
              <a:buSzTx/>
              <a:buFontTx/>
              <a:buNone/>
              <a:tabLst/>
              <a:defRPr/>
            </a:pPr>
            <a:endParaRPr kumimoji="0" lang="sv-SE" sz="900" b="0" i="0" u="none" strike="noStrike" kern="1200" cap="none" spc="0" normalizeH="0" baseline="0" noProof="0" dirty="0">
              <a:ln>
                <a:noFill/>
              </a:ln>
              <a:solidFill>
                <a:prstClr val="black"/>
              </a:solidFill>
              <a:effectLst/>
              <a:uLnTx/>
              <a:uFillTx/>
              <a:latin typeface="Copse" panose="02000503080000020004" pitchFamily="2" charset="0"/>
              <a:ea typeface="+mn-ea"/>
              <a:cs typeface="+mn-cs"/>
            </a:endParaRPr>
          </a:p>
        </p:txBody>
      </p:sp>
      <p:sp>
        <p:nvSpPr>
          <p:cNvPr id="15" name="Rounded Rectangle 14"/>
          <p:cNvSpPr/>
          <p:nvPr/>
        </p:nvSpPr>
        <p:spPr>
          <a:xfrm>
            <a:off x="2020529" y="2335776"/>
            <a:ext cx="7612421" cy="720000"/>
          </a:xfrm>
          <a:prstGeom prst="roundRect">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141559" lvl="0" indent="-141559" defTabSz="709028" hangingPunct="0">
              <a:spcAft>
                <a:spcPts val="300"/>
              </a:spcAft>
              <a:buClr>
                <a:srgbClr val="435685"/>
              </a:buClr>
              <a:buSzPct val="90000"/>
              <a:buFontTx/>
              <a:buChar char="■"/>
              <a:defRPr sz="1100">
                <a:latin typeface="Garamond"/>
                <a:ea typeface="Garamond"/>
                <a:cs typeface="Garamond"/>
                <a:sym typeface="Garamond"/>
              </a:defRPr>
            </a:pPr>
            <a:r>
              <a:rPr lang="sv-SE" sz="1050" kern="0" dirty="0">
                <a:solidFill>
                  <a:srgbClr val="000000"/>
                </a:solidFill>
                <a:latin typeface="Garamond"/>
                <a:sym typeface="Garamond"/>
              </a:rPr>
              <a:t>The </a:t>
            </a:r>
            <a:r>
              <a:rPr lang="sv-SE" sz="1050" kern="0" dirty="0" err="1">
                <a:solidFill>
                  <a:srgbClr val="000000"/>
                </a:solidFill>
                <a:latin typeface="Garamond"/>
                <a:sym typeface="Garamond"/>
              </a:rPr>
              <a:t>leagues´and</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clubs</a:t>
            </a:r>
            <a:r>
              <a:rPr lang="sv-SE" sz="1050" kern="0" dirty="0">
                <a:solidFill>
                  <a:srgbClr val="000000"/>
                </a:solidFill>
                <a:latin typeface="Garamond"/>
                <a:sym typeface="Garamond"/>
              </a:rPr>
              <a:t>´ total digital </a:t>
            </a:r>
            <a:r>
              <a:rPr lang="sv-SE" sz="1050" kern="0" dirty="0" err="1">
                <a:solidFill>
                  <a:srgbClr val="000000"/>
                </a:solidFill>
                <a:latin typeface="Garamond"/>
                <a:sym typeface="Garamond"/>
              </a:rPr>
              <a:t>reach</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are</a:t>
            </a:r>
            <a:r>
              <a:rPr lang="sv-SE" sz="1050" kern="0" dirty="0">
                <a:solidFill>
                  <a:srgbClr val="000000"/>
                </a:solidFill>
                <a:latin typeface="Garamond"/>
                <a:sym typeface="Garamond"/>
              </a:rPr>
              <a:t> an asset </a:t>
            </a:r>
            <a:r>
              <a:rPr lang="sv-SE" sz="1050" kern="0" dirty="0" err="1">
                <a:solidFill>
                  <a:srgbClr val="000000"/>
                </a:solidFill>
                <a:latin typeface="Garamond"/>
                <a:sym typeface="Garamond"/>
              </a:rPr>
              <a:t>when</a:t>
            </a:r>
            <a:r>
              <a:rPr lang="sv-SE" sz="1050" kern="0" dirty="0">
                <a:solidFill>
                  <a:srgbClr val="000000"/>
                </a:solidFill>
                <a:latin typeface="Garamond"/>
                <a:sym typeface="Garamond"/>
              </a:rPr>
              <a:t> </a:t>
            </a:r>
            <a:r>
              <a:rPr lang="sv-SE" sz="1050" kern="0" dirty="0" err="1">
                <a:solidFill>
                  <a:srgbClr val="000000"/>
                </a:solidFill>
                <a:latin typeface="Garamond"/>
                <a:sym typeface="Garamond"/>
              </a:rPr>
              <a:t>negotiating</a:t>
            </a:r>
            <a:r>
              <a:rPr lang="sv-SE" sz="1050" kern="0" dirty="0">
                <a:solidFill>
                  <a:srgbClr val="000000"/>
                </a:solidFill>
                <a:latin typeface="Garamond"/>
                <a:sym typeface="Garamond"/>
              </a:rPr>
              <a:t> media </a:t>
            </a:r>
            <a:r>
              <a:rPr lang="sv-SE" sz="1050" kern="0" dirty="0" err="1">
                <a:solidFill>
                  <a:srgbClr val="000000"/>
                </a:solidFill>
                <a:latin typeface="Garamond"/>
                <a:sym typeface="Garamond"/>
              </a:rPr>
              <a:t>rights</a:t>
            </a:r>
            <a:r>
              <a:rPr lang="sv-SE" sz="1050" kern="0" dirty="0">
                <a:solidFill>
                  <a:srgbClr val="000000"/>
                </a:solidFill>
                <a:latin typeface="Garamond"/>
                <a:sym typeface="Garamond"/>
              </a:rPr>
              <a:t> deals.</a:t>
            </a:r>
            <a:endParaRPr lang="sv-SE" sz="1050" u="sng" kern="0" dirty="0">
              <a:solidFill>
                <a:srgbClr val="000000"/>
              </a:solidFill>
              <a:latin typeface="Garamond"/>
            </a:endParaRPr>
          </a:p>
        </p:txBody>
      </p:sp>
      <p:sp>
        <p:nvSpPr>
          <p:cNvPr id="16" name="Rounded Rectangle 15"/>
          <p:cNvSpPr/>
          <p:nvPr/>
        </p:nvSpPr>
        <p:spPr>
          <a:xfrm>
            <a:off x="2020529" y="3152468"/>
            <a:ext cx="7612421" cy="720000"/>
          </a:xfrm>
          <a:prstGeom prst="roundRect">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141559" marR="0" lvl="0" indent="-141559" defTabSz="709028" fontAlgn="auto" hangingPunct="0">
              <a:lnSpc>
                <a:spcPct val="100000"/>
              </a:lnSpc>
              <a:spcAft>
                <a:spcPts val="300"/>
              </a:spcAft>
              <a:buClr>
                <a:srgbClr val="435685"/>
              </a:buClr>
              <a:buSzPct val="90000"/>
              <a:buFontTx/>
              <a:buChar char="■"/>
              <a:tabLst/>
              <a:defRPr sz="1100">
                <a:latin typeface="Garamond"/>
                <a:ea typeface="Garamond"/>
                <a:cs typeface="Garamond"/>
                <a:sym typeface="Garamond"/>
              </a:defRPr>
            </a:pPr>
            <a:r>
              <a:rPr lang="sv-SE" sz="1050" kern="0" dirty="0">
                <a:solidFill>
                  <a:srgbClr val="000000"/>
                </a:solidFill>
                <a:latin typeface="Garamond"/>
              </a:rPr>
              <a:t>Do market research and </a:t>
            </a:r>
            <a:r>
              <a:rPr lang="sv-SE" sz="1050" kern="0" dirty="0" err="1">
                <a:solidFill>
                  <a:srgbClr val="000000"/>
                </a:solidFill>
                <a:latin typeface="Garamond"/>
              </a:rPr>
              <a:t>build</a:t>
            </a:r>
            <a:r>
              <a:rPr lang="sv-SE" sz="1050" kern="0" dirty="0">
                <a:solidFill>
                  <a:srgbClr val="000000"/>
                </a:solidFill>
                <a:latin typeface="Garamond"/>
              </a:rPr>
              <a:t> </a:t>
            </a:r>
            <a:r>
              <a:rPr lang="sv-SE" sz="1050" kern="0" dirty="0" err="1">
                <a:solidFill>
                  <a:srgbClr val="000000"/>
                </a:solidFill>
                <a:latin typeface="Garamond"/>
              </a:rPr>
              <a:t>customer</a:t>
            </a:r>
            <a:r>
              <a:rPr lang="sv-SE" sz="1050" kern="0" dirty="0">
                <a:solidFill>
                  <a:srgbClr val="000000"/>
                </a:solidFill>
                <a:latin typeface="Garamond"/>
              </a:rPr>
              <a:t> profiles in a </a:t>
            </a:r>
            <a:r>
              <a:rPr lang="sv-SE" sz="1050" kern="0" dirty="0" err="1">
                <a:solidFill>
                  <a:srgbClr val="000000"/>
                </a:solidFill>
                <a:latin typeface="Garamond"/>
              </a:rPr>
              <a:t>database</a:t>
            </a:r>
            <a:r>
              <a:rPr lang="sv-SE" sz="1050" kern="0" dirty="0">
                <a:solidFill>
                  <a:srgbClr val="000000"/>
                </a:solidFill>
                <a:latin typeface="Garamond"/>
              </a:rPr>
              <a:t> </a:t>
            </a:r>
            <a:r>
              <a:rPr lang="sv-SE" sz="1050" kern="0" dirty="0" err="1">
                <a:solidFill>
                  <a:srgbClr val="000000"/>
                </a:solidFill>
                <a:latin typeface="Garamond"/>
              </a:rPr>
              <a:t>providing</a:t>
            </a:r>
            <a:r>
              <a:rPr lang="sv-SE" sz="1050" kern="0" dirty="0">
                <a:solidFill>
                  <a:srgbClr val="000000"/>
                </a:solidFill>
                <a:latin typeface="Garamond"/>
              </a:rPr>
              <a:t> significant value for a potential new holder of the </a:t>
            </a:r>
            <a:r>
              <a:rPr lang="sv-SE" sz="1050" kern="0" dirty="0" err="1">
                <a:solidFill>
                  <a:srgbClr val="000000"/>
                </a:solidFill>
                <a:latin typeface="Garamond"/>
              </a:rPr>
              <a:t>rights</a:t>
            </a:r>
            <a:endParaRPr lang="sv-SE" sz="1050" kern="0" dirty="0">
              <a:solidFill>
                <a:srgbClr val="000000"/>
              </a:solidFill>
              <a:latin typeface="Garamond"/>
            </a:endParaRPr>
          </a:p>
          <a:p>
            <a:pPr marL="141559" marR="0" lvl="0" indent="-141559" defTabSz="709028" fontAlgn="auto" hangingPunct="0">
              <a:lnSpc>
                <a:spcPct val="100000"/>
              </a:lnSpc>
              <a:spcAft>
                <a:spcPts val="0"/>
              </a:spcAft>
              <a:buClr>
                <a:srgbClr val="435685"/>
              </a:buClr>
              <a:buSzPct val="90000"/>
              <a:buFontTx/>
              <a:buChar char="■"/>
              <a:tabLst/>
              <a:defRPr sz="1100">
                <a:latin typeface="Garamond"/>
                <a:ea typeface="Garamond"/>
                <a:cs typeface="Garamond"/>
                <a:sym typeface="Garamond"/>
              </a:defRPr>
            </a:pPr>
            <a:r>
              <a:rPr lang="sv-SE" sz="1050" kern="0" dirty="0" err="1">
                <a:solidFill>
                  <a:srgbClr val="000000"/>
                </a:solidFill>
                <a:latin typeface="Garamond"/>
              </a:rPr>
              <a:t>Growth</a:t>
            </a:r>
            <a:r>
              <a:rPr lang="sv-SE" sz="1050" kern="0" dirty="0">
                <a:solidFill>
                  <a:srgbClr val="000000"/>
                </a:solidFill>
                <a:latin typeface="Garamond"/>
              </a:rPr>
              <a:t> </a:t>
            </a:r>
            <a:r>
              <a:rPr lang="sv-SE" sz="1050" kern="0" dirty="0" err="1">
                <a:solidFill>
                  <a:srgbClr val="000000"/>
                </a:solidFill>
                <a:latin typeface="Garamond"/>
              </a:rPr>
              <a:t>of</a:t>
            </a:r>
            <a:r>
              <a:rPr lang="sv-SE" sz="1050" kern="0" dirty="0">
                <a:solidFill>
                  <a:srgbClr val="000000"/>
                </a:solidFill>
                <a:latin typeface="Garamond"/>
              </a:rPr>
              <a:t> CRM </a:t>
            </a:r>
            <a:r>
              <a:rPr lang="sv-SE" sz="1050" kern="0" dirty="0" err="1">
                <a:solidFill>
                  <a:srgbClr val="000000"/>
                </a:solidFill>
                <a:latin typeface="Garamond"/>
              </a:rPr>
              <a:t>possible</a:t>
            </a:r>
            <a:r>
              <a:rPr lang="sv-SE" sz="1050" kern="0" dirty="0">
                <a:solidFill>
                  <a:srgbClr val="000000"/>
                </a:solidFill>
                <a:latin typeface="Garamond"/>
              </a:rPr>
              <a:t> </a:t>
            </a:r>
            <a:r>
              <a:rPr lang="sv-SE" sz="1050" kern="0" dirty="0" err="1">
                <a:solidFill>
                  <a:srgbClr val="000000"/>
                </a:solidFill>
                <a:latin typeface="Garamond"/>
              </a:rPr>
              <a:t>through</a:t>
            </a:r>
            <a:r>
              <a:rPr lang="sv-SE" sz="1050" kern="0" dirty="0">
                <a:solidFill>
                  <a:srgbClr val="000000"/>
                </a:solidFill>
                <a:latin typeface="Garamond"/>
              </a:rPr>
              <a:t> </a:t>
            </a:r>
            <a:r>
              <a:rPr lang="sv-SE" sz="1050" kern="0" dirty="0" err="1">
                <a:solidFill>
                  <a:srgbClr val="000000"/>
                </a:solidFill>
                <a:latin typeface="Garamond"/>
              </a:rPr>
              <a:t>ownership</a:t>
            </a:r>
            <a:r>
              <a:rPr lang="sv-SE" sz="1050" kern="0" dirty="0">
                <a:solidFill>
                  <a:srgbClr val="000000"/>
                </a:solidFill>
                <a:latin typeface="Garamond"/>
              </a:rPr>
              <a:t> </a:t>
            </a:r>
            <a:r>
              <a:rPr lang="sv-SE" sz="1050" kern="0" dirty="0" err="1">
                <a:solidFill>
                  <a:srgbClr val="000000"/>
                </a:solidFill>
                <a:latin typeface="Garamond"/>
              </a:rPr>
              <a:t>of</a:t>
            </a:r>
            <a:r>
              <a:rPr lang="sv-SE" sz="1050" kern="0" dirty="0">
                <a:solidFill>
                  <a:srgbClr val="000000"/>
                </a:solidFill>
                <a:latin typeface="Garamond"/>
              </a:rPr>
              <a:t> arena </a:t>
            </a:r>
            <a:r>
              <a:rPr lang="sv-SE" sz="1050" kern="0" dirty="0" err="1">
                <a:solidFill>
                  <a:srgbClr val="000000"/>
                </a:solidFill>
                <a:latin typeface="Garamond"/>
              </a:rPr>
              <a:t>WiFi</a:t>
            </a:r>
            <a:r>
              <a:rPr lang="sv-SE" sz="1050" kern="0" dirty="0">
                <a:solidFill>
                  <a:srgbClr val="000000"/>
                </a:solidFill>
                <a:latin typeface="Garamond"/>
              </a:rPr>
              <a:t> and in-house </a:t>
            </a:r>
            <a:r>
              <a:rPr lang="sv-SE" sz="1050" kern="0" dirty="0" err="1">
                <a:solidFill>
                  <a:srgbClr val="000000"/>
                </a:solidFill>
                <a:latin typeface="Garamond"/>
              </a:rPr>
              <a:t>ticketing</a:t>
            </a:r>
            <a:r>
              <a:rPr lang="sv-SE" sz="1050" kern="0" dirty="0">
                <a:solidFill>
                  <a:srgbClr val="000000"/>
                </a:solidFill>
                <a:latin typeface="Garamond"/>
              </a:rPr>
              <a:t> system</a:t>
            </a:r>
          </a:p>
        </p:txBody>
      </p:sp>
      <p:sp>
        <p:nvSpPr>
          <p:cNvPr id="17" name="Rounded Rectangle 16"/>
          <p:cNvSpPr/>
          <p:nvPr/>
        </p:nvSpPr>
        <p:spPr>
          <a:xfrm>
            <a:off x="2020529" y="3969160"/>
            <a:ext cx="7612421" cy="720000"/>
          </a:xfrm>
          <a:prstGeom prst="roundRect">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141559" marR="0" lvl="0" indent="-141559" defTabSz="709028" fontAlgn="auto" hangingPunct="0">
              <a:lnSpc>
                <a:spcPct val="100000"/>
              </a:lnSpc>
              <a:spcAft>
                <a:spcPts val="300"/>
              </a:spcAft>
              <a:buClr>
                <a:srgbClr val="435685"/>
              </a:buClr>
              <a:buSzPct val="90000"/>
              <a:buFontTx/>
              <a:buChar char="■"/>
              <a:tabLst/>
              <a:defRPr sz="1100">
                <a:latin typeface="Garamond"/>
                <a:ea typeface="Garamond"/>
                <a:cs typeface="Garamond"/>
                <a:sym typeface="Garamond"/>
              </a:defRPr>
            </a:pPr>
            <a:r>
              <a:rPr lang="sv-SE" sz="1050" kern="0" dirty="0">
                <a:solidFill>
                  <a:srgbClr val="000000"/>
                </a:solidFill>
                <a:latin typeface="Garamond"/>
              </a:rPr>
              <a:t>The </a:t>
            </a:r>
            <a:r>
              <a:rPr lang="sv-SE" sz="1050" kern="0" dirty="0" err="1">
                <a:solidFill>
                  <a:srgbClr val="000000"/>
                </a:solidFill>
                <a:latin typeface="Garamond"/>
              </a:rPr>
              <a:t>leagues</a:t>
            </a:r>
            <a:r>
              <a:rPr lang="sv-SE" sz="1050" kern="0" dirty="0">
                <a:solidFill>
                  <a:srgbClr val="000000"/>
                </a:solidFill>
                <a:latin typeface="Garamond"/>
              </a:rPr>
              <a:t> </a:t>
            </a:r>
            <a:r>
              <a:rPr lang="sv-SE" sz="1050" kern="0" dirty="0" err="1">
                <a:solidFill>
                  <a:srgbClr val="000000"/>
                </a:solidFill>
                <a:latin typeface="Garamond"/>
              </a:rPr>
              <a:t>are</a:t>
            </a:r>
            <a:r>
              <a:rPr lang="sv-SE" sz="1050" kern="0" dirty="0">
                <a:solidFill>
                  <a:srgbClr val="000000"/>
                </a:solidFill>
                <a:latin typeface="Garamond"/>
              </a:rPr>
              <a:t> </a:t>
            </a:r>
            <a:r>
              <a:rPr lang="sv-SE" sz="1050" kern="0" dirty="0" err="1">
                <a:solidFill>
                  <a:srgbClr val="000000"/>
                </a:solidFill>
                <a:latin typeface="Garamond"/>
              </a:rPr>
              <a:t>recommended</a:t>
            </a:r>
            <a:r>
              <a:rPr lang="sv-SE" sz="1050" kern="0" dirty="0">
                <a:solidFill>
                  <a:srgbClr val="000000"/>
                </a:solidFill>
                <a:latin typeface="Garamond"/>
              </a:rPr>
              <a:t> to </a:t>
            </a:r>
            <a:r>
              <a:rPr lang="sv-SE" sz="1050" kern="0" dirty="0" err="1">
                <a:solidFill>
                  <a:srgbClr val="000000"/>
                </a:solidFill>
                <a:latin typeface="Garamond"/>
              </a:rPr>
              <a:t>invest</a:t>
            </a:r>
            <a:r>
              <a:rPr lang="sv-SE" sz="1050" kern="0" dirty="0">
                <a:solidFill>
                  <a:srgbClr val="000000"/>
                </a:solidFill>
                <a:latin typeface="Garamond"/>
              </a:rPr>
              <a:t> in </a:t>
            </a:r>
            <a:r>
              <a:rPr lang="sv-SE" sz="1050" kern="0" dirty="0" err="1">
                <a:solidFill>
                  <a:srgbClr val="000000"/>
                </a:solidFill>
                <a:latin typeface="Garamond"/>
              </a:rPr>
              <a:t>creating</a:t>
            </a:r>
            <a:r>
              <a:rPr lang="sv-SE" sz="1050" kern="0" dirty="0">
                <a:solidFill>
                  <a:srgbClr val="000000"/>
                </a:solidFill>
                <a:latin typeface="Garamond"/>
              </a:rPr>
              <a:t> </a:t>
            </a:r>
            <a:r>
              <a:rPr lang="sv-SE" sz="1050" kern="0" dirty="0" err="1">
                <a:solidFill>
                  <a:srgbClr val="000000"/>
                </a:solidFill>
                <a:latin typeface="Garamond"/>
              </a:rPr>
              <a:t>comprehensive</a:t>
            </a:r>
            <a:r>
              <a:rPr lang="sv-SE" sz="1050" kern="0" dirty="0">
                <a:solidFill>
                  <a:srgbClr val="000000"/>
                </a:solidFill>
                <a:latin typeface="Garamond"/>
              </a:rPr>
              <a:t> and extensive production guidelines</a:t>
            </a:r>
          </a:p>
          <a:p>
            <a:pPr marL="141559" marR="0" lvl="0" indent="-141559" defTabSz="709028" fontAlgn="auto" hangingPunct="0">
              <a:lnSpc>
                <a:spcPct val="100000"/>
              </a:lnSpc>
              <a:spcAft>
                <a:spcPts val="0"/>
              </a:spcAft>
              <a:buClr>
                <a:srgbClr val="435685"/>
              </a:buClr>
              <a:buSzPct val="90000"/>
              <a:buFontTx/>
              <a:buChar char="■"/>
              <a:tabLst/>
              <a:defRPr sz="1100">
                <a:latin typeface="Garamond"/>
                <a:ea typeface="Garamond"/>
                <a:cs typeface="Garamond"/>
                <a:sym typeface="Garamond"/>
              </a:defRPr>
            </a:pPr>
            <a:r>
              <a:rPr lang="sv-SE" sz="1050" kern="0" dirty="0">
                <a:solidFill>
                  <a:srgbClr val="000000"/>
                </a:solidFill>
                <a:latin typeface="Garamond"/>
              </a:rPr>
              <a:t>These </a:t>
            </a:r>
            <a:r>
              <a:rPr lang="sv-SE" sz="1050" kern="0" dirty="0" err="1">
                <a:solidFill>
                  <a:srgbClr val="000000"/>
                </a:solidFill>
                <a:latin typeface="Garamond"/>
              </a:rPr>
              <a:t>guidelines</a:t>
            </a:r>
            <a:r>
              <a:rPr lang="sv-SE" sz="1050" kern="0" dirty="0">
                <a:solidFill>
                  <a:srgbClr val="000000"/>
                </a:solidFill>
                <a:latin typeface="Garamond"/>
              </a:rPr>
              <a:t> </a:t>
            </a:r>
            <a:r>
              <a:rPr lang="sv-SE" sz="1050" kern="0" dirty="0" err="1">
                <a:solidFill>
                  <a:srgbClr val="000000"/>
                </a:solidFill>
                <a:latin typeface="Garamond"/>
              </a:rPr>
              <a:t>belong</a:t>
            </a:r>
            <a:r>
              <a:rPr lang="sv-SE" sz="1050" kern="0" dirty="0">
                <a:solidFill>
                  <a:srgbClr val="000000"/>
                </a:solidFill>
                <a:latin typeface="Garamond"/>
              </a:rPr>
              <a:t> to the </a:t>
            </a:r>
            <a:r>
              <a:rPr lang="sv-SE" sz="1050" kern="0" dirty="0" err="1">
                <a:solidFill>
                  <a:srgbClr val="000000"/>
                </a:solidFill>
                <a:latin typeface="Garamond"/>
              </a:rPr>
              <a:t>league</a:t>
            </a:r>
            <a:r>
              <a:rPr lang="sv-SE" sz="1050" kern="0" dirty="0">
                <a:solidFill>
                  <a:srgbClr val="000000"/>
                </a:solidFill>
                <a:latin typeface="Garamond"/>
              </a:rPr>
              <a:t> and </a:t>
            </a:r>
            <a:r>
              <a:rPr lang="sv-SE" sz="1050" kern="0" dirty="0" err="1">
                <a:solidFill>
                  <a:srgbClr val="000000"/>
                </a:solidFill>
                <a:latin typeface="Garamond"/>
              </a:rPr>
              <a:t>are</a:t>
            </a:r>
            <a:r>
              <a:rPr lang="sv-SE" sz="1050" kern="0" dirty="0">
                <a:solidFill>
                  <a:srgbClr val="000000"/>
                </a:solidFill>
                <a:latin typeface="Garamond"/>
              </a:rPr>
              <a:t> included in the acquisition of the rights</a:t>
            </a:r>
          </a:p>
        </p:txBody>
      </p:sp>
      <p:sp>
        <p:nvSpPr>
          <p:cNvPr id="19" name="Rounded Rectangle 18"/>
          <p:cNvSpPr/>
          <p:nvPr/>
        </p:nvSpPr>
        <p:spPr>
          <a:xfrm>
            <a:off x="2020529" y="4785853"/>
            <a:ext cx="7612421" cy="720000"/>
          </a:xfrm>
          <a:prstGeom prst="roundRect">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141559" marR="0" lvl="0" indent="-141559" defTabSz="709028" fontAlgn="auto" hangingPunct="0">
              <a:lnSpc>
                <a:spcPct val="100000"/>
              </a:lnSpc>
              <a:spcAft>
                <a:spcPts val="300"/>
              </a:spcAft>
              <a:buClr>
                <a:srgbClr val="435685"/>
              </a:buClr>
              <a:buSzPct val="90000"/>
              <a:buFontTx/>
              <a:buChar char="■"/>
              <a:tabLst/>
              <a:defRPr sz="1100">
                <a:latin typeface="Garamond"/>
                <a:ea typeface="Garamond"/>
                <a:cs typeface="Garamond"/>
                <a:sym typeface="Garamond"/>
              </a:defRPr>
            </a:pPr>
            <a:endParaRPr lang="sv-SE" sz="1050" kern="0" dirty="0">
              <a:solidFill>
                <a:srgbClr val="000000"/>
              </a:solidFill>
              <a:latin typeface="Garamond"/>
            </a:endParaRPr>
          </a:p>
          <a:p>
            <a:pPr marL="141559" marR="0" lvl="0" indent="-141559" defTabSz="709028" fontAlgn="auto" hangingPunct="0">
              <a:lnSpc>
                <a:spcPct val="100000"/>
              </a:lnSpc>
              <a:spcAft>
                <a:spcPts val="300"/>
              </a:spcAft>
              <a:buClr>
                <a:srgbClr val="435685"/>
              </a:buClr>
              <a:buSzPct val="90000"/>
              <a:buFontTx/>
              <a:buChar char="■"/>
              <a:tabLst/>
              <a:defRPr sz="1100">
                <a:latin typeface="Garamond"/>
                <a:ea typeface="Garamond"/>
                <a:cs typeface="Garamond"/>
                <a:sym typeface="Garamond"/>
              </a:defRPr>
            </a:pPr>
            <a:r>
              <a:rPr lang="sv-SE" sz="1050" kern="0" dirty="0">
                <a:solidFill>
                  <a:srgbClr val="000000"/>
                </a:solidFill>
                <a:latin typeface="Garamond"/>
              </a:rPr>
              <a:t>Camera </a:t>
            </a:r>
            <a:r>
              <a:rPr lang="sv-SE" sz="1050" kern="0" dirty="0" err="1">
                <a:solidFill>
                  <a:srgbClr val="000000"/>
                </a:solidFill>
                <a:latin typeface="Garamond"/>
              </a:rPr>
              <a:t>platforms</a:t>
            </a:r>
            <a:r>
              <a:rPr lang="sv-SE" sz="1050" kern="0" dirty="0">
                <a:solidFill>
                  <a:srgbClr val="000000"/>
                </a:solidFill>
                <a:latin typeface="Garamond"/>
              </a:rPr>
              <a:t> and television </a:t>
            </a:r>
            <a:r>
              <a:rPr lang="sv-SE" sz="1050" kern="0" dirty="0" err="1">
                <a:solidFill>
                  <a:srgbClr val="000000"/>
                </a:solidFill>
                <a:latin typeface="Garamond"/>
              </a:rPr>
              <a:t>friendly</a:t>
            </a:r>
            <a:r>
              <a:rPr lang="sv-SE" sz="1050" kern="0" dirty="0">
                <a:solidFill>
                  <a:srgbClr val="000000"/>
                </a:solidFill>
                <a:latin typeface="Garamond"/>
              </a:rPr>
              <a:t> arenas.</a:t>
            </a:r>
          </a:p>
          <a:p>
            <a:pPr marL="141559" marR="0" lvl="0" indent="-141559" defTabSz="709028" fontAlgn="auto" hangingPunct="0">
              <a:lnSpc>
                <a:spcPct val="100000"/>
              </a:lnSpc>
              <a:spcAft>
                <a:spcPts val="300"/>
              </a:spcAft>
              <a:buClr>
                <a:srgbClr val="435685"/>
              </a:buClr>
              <a:buSzPct val="90000"/>
              <a:buFontTx/>
              <a:buChar char="■"/>
              <a:tabLst/>
              <a:defRPr sz="1100">
                <a:latin typeface="Garamond"/>
                <a:ea typeface="Garamond"/>
                <a:cs typeface="Garamond"/>
                <a:sym typeface="Garamond"/>
              </a:defRPr>
            </a:pPr>
            <a:r>
              <a:rPr lang="sv-SE" sz="1050" kern="0" dirty="0">
                <a:solidFill>
                  <a:srgbClr val="000000"/>
                </a:solidFill>
                <a:latin typeface="Garamond"/>
              </a:rPr>
              <a:t>Arena </a:t>
            </a:r>
            <a:r>
              <a:rPr lang="sv-SE" sz="1050" kern="0" dirty="0" err="1">
                <a:solidFill>
                  <a:srgbClr val="000000"/>
                </a:solidFill>
                <a:latin typeface="Garamond"/>
              </a:rPr>
              <a:t>fibre</a:t>
            </a:r>
            <a:r>
              <a:rPr lang="sv-SE" sz="1050" kern="0" dirty="0">
                <a:solidFill>
                  <a:srgbClr val="000000"/>
                </a:solidFill>
                <a:latin typeface="Garamond"/>
              </a:rPr>
              <a:t> </a:t>
            </a:r>
            <a:r>
              <a:rPr lang="sv-SE" sz="1050" kern="0" dirty="0" err="1">
                <a:solidFill>
                  <a:srgbClr val="000000"/>
                </a:solidFill>
                <a:latin typeface="Garamond"/>
              </a:rPr>
              <a:t>networks</a:t>
            </a:r>
            <a:r>
              <a:rPr lang="sv-SE" sz="1050" kern="0" dirty="0">
                <a:solidFill>
                  <a:srgbClr val="000000"/>
                </a:solidFill>
                <a:latin typeface="Garamond"/>
              </a:rPr>
              <a:t> for </a:t>
            </a:r>
            <a:r>
              <a:rPr lang="sv-SE" sz="1050" kern="0" dirty="0" err="1">
                <a:solidFill>
                  <a:srgbClr val="000000"/>
                </a:solidFill>
                <a:latin typeface="Garamond"/>
              </a:rPr>
              <a:t>instant</a:t>
            </a:r>
            <a:r>
              <a:rPr lang="sv-SE" sz="1050" kern="0" dirty="0">
                <a:solidFill>
                  <a:srgbClr val="000000"/>
                </a:solidFill>
                <a:latin typeface="Garamond"/>
              </a:rPr>
              <a:t> and </a:t>
            </a:r>
            <a:r>
              <a:rPr lang="sv-SE" sz="1050" kern="0" dirty="0" err="1">
                <a:solidFill>
                  <a:srgbClr val="000000"/>
                </a:solidFill>
                <a:latin typeface="Garamond"/>
              </a:rPr>
              <a:t>smooth</a:t>
            </a:r>
            <a:r>
              <a:rPr lang="sv-SE" sz="1050" kern="0" dirty="0">
                <a:solidFill>
                  <a:srgbClr val="000000"/>
                </a:solidFill>
                <a:latin typeface="Garamond"/>
              </a:rPr>
              <a:t> </a:t>
            </a:r>
            <a:r>
              <a:rPr lang="sv-SE" sz="1050" kern="0" dirty="0" err="1">
                <a:solidFill>
                  <a:srgbClr val="000000"/>
                </a:solidFill>
                <a:latin typeface="Garamond"/>
              </a:rPr>
              <a:t>delivery</a:t>
            </a:r>
            <a:r>
              <a:rPr lang="sv-SE" sz="1050" kern="0" dirty="0">
                <a:solidFill>
                  <a:srgbClr val="000000"/>
                </a:solidFill>
                <a:latin typeface="Garamond"/>
              </a:rPr>
              <a:t> </a:t>
            </a:r>
            <a:r>
              <a:rPr lang="sv-SE" sz="1050" kern="0" dirty="0" err="1">
                <a:solidFill>
                  <a:srgbClr val="000000"/>
                </a:solidFill>
                <a:latin typeface="Garamond"/>
              </a:rPr>
              <a:t>of</a:t>
            </a:r>
            <a:r>
              <a:rPr lang="sv-SE" sz="1050" kern="0" dirty="0">
                <a:solidFill>
                  <a:srgbClr val="000000"/>
                </a:solidFill>
                <a:latin typeface="Garamond"/>
              </a:rPr>
              <a:t> </a:t>
            </a:r>
            <a:r>
              <a:rPr lang="sv-SE" sz="1050" kern="0" dirty="0" err="1">
                <a:solidFill>
                  <a:srgbClr val="000000"/>
                </a:solidFill>
                <a:latin typeface="Garamond"/>
              </a:rPr>
              <a:t>content</a:t>
            </a:r>
            <a:r>
              <a:rPr lang="sv-SE" sz="1050" kern="0" dirty="0">
                <a:solidFill>
                  <a:srgbClr val="000000"/>
                </a:solidFill>
                <a:latin typeface="Garamond"/>
              </a:rPr>
              <a:t> </a:t>
            </a:r>
            <a:r>
              <a:rPr lang="sv-SE" sz="1050" kern="0" dirty="0" err="1">
                <a:solidFill>
                  <a:srgbClr val="000000"/>
                </a:solidFill>
                <a:latin typeface="Garamond"/>
              </a:rPr>
              <a:t>internally</a:t>
            </a:r>
            <a:r>
              <a:rPr lang="sv-SE" sz="1050" kern="0" dirty="0">
                <a:solidFill>
                  <a:srgbClr val="000000"/>
                </a:solidFill>
                <a:latin typeface="Garamond"/>
              </a:rPr>
              <a:t> and </a:t>
            </a:r>
            <a:r>
              <a:rPr lang="sv-SE" sz="1050" kern="0" dirty="0" err="1">
                <a:solidFill>
                  <a:srgbClr val="000000"/>
                </a:solidFill>
                <a:latin typeface="Garamond"/>
              </a:rPr>
              <a:t>externally</a:t>
            </a:r>
            <a:r>
              <a:rPr lang="sv-SE" sz="1050" kern="0" dirty="0">
                <a:solidFill>
                  <a:srgbClr val="000000"/>
                </a:solidFill>
                <a:latin typeface="Garamond"/>
              </a:rPr>
              <a:t>.</a:t>
            </a:r>
          </a:p>
          <a:p>
            <a:pPr marL="141559" marR="0" lvl="0" indent="-141559" defTabSz="709028" fontAlgn="auto" hangingPunct="0">
              <a:lnSpc>
                <a:spcPct val="100000"/>
              </a:lnSpc>
              <a:spcAft>
                <a:spcPts val="300"/>
              </a:spcAft>
              <a:buClr>
                <a:srgbClr val="435685"/>
              </a:buClr>
              <a:buSzPct val="90000"/>
              <a:buFontTx/>
              <a:buChar char="■"/>
              <a:tabLst/>
              <a:defRPr sz="1100">
                <a:latin typeface="Garamond"/>
                <a:ea typeface="Garamond"/>
                <a:cs typeface="Garamond"/>
                <a:sym typeface="Garamond"/>
              </a:defRPr>
            </a:pPr>
            <a:r>
              <a:rPr lang="sv-SE" sz="1050" kern="0" dirty="0">
                <a:solidFill>
                  <a:srgbClr val="000000"/>
                </a:solidFill>
                <a:latin typeface="Garamond"/>
              </a:rPr>
              <a:t>Post </a:t>
            </a:r>
            <a:r>
              <a:rPr lang="sv-SE" sz="1050" kern="0" dirty="0" err="1">
                <a:solidFill>
                  <a:srgbClr val="000000"/>
                </a:solidFill>
                <a:latin typeface="Garamond"/>
              </a:rPr>
              <a:t>production</a:t>
            </a:r>
            <a:r>
              <a:rPr lang="sv-SE" sz="1050" kern="0" dirty="0">
                <a:solidFill>
                  <a:srgbClr val="000000"/>
                </a:solidFill>
                <a:latin typeface="Garamond"/>
              </a:rPr>
              <a:t> </a:t>
            </a:r>
            <a:r>
              <a:rPr lang="sv-SE" sz="1050" kern="0" dirty="0" err="1">
                <a:solidFill>
                  <a:srgbClr val="000000"/>
                </a:solidFill>
                <a:latin typeface="Garamond"/>
              </a:rPr>
              <a:t>facilities</a:t>
            </a:r>
            <a:endParaRPr lang="sv-SE" sz="1050" kern="0" dirty="0">
              <a:solidFill>
                <a:srgbClr val="000000"/>
              </a:solidFill>
              <a:latin typeface="Garamond"/>
            </a:endParaRPr>
          </a:p>
          <a:p>
            <a:pPr marL="141559" marR="0" lvl="0" indent="-141559" defTabSz="709028" fontAlgn="auto" hangingPunct="0">
              <a:lnSpc>
                <a:spcPct val="100000"/>
              </a:lnSpc>
              <a:spcAft>
                <a:spcPts val="0"/>
              </a:spcAft>
              <a:buClr>
                <a:srgbClr val="435685"/>
              </a:buClr>
              <a:buSzPct val="90000"/>
              <a:buFontTx/>
              <a:buChar char="■"/>
              <a:tabLst/>
              <a:defRPr sz="1100">
                <a:latin typeface="Garamond"/>
                <a:ea typeface="Garamond"/>
                <a:cs typeface="Garamond"/>
                <a:sym typeface="Garamond"/>
              </a:defRPr>
            </a:pPr>
            <a:endParaRPr lang="sv-SE" sz="1050" kern="0" dirty="0">
              <a:solidFill>
                <a:srgbClr val="000000"/>
              </a:solidFill>
              <a:latin typeface="Garamond"/>
            </a:endParaRPr>
          </a:p>
        </p:txBody>
      </p:sp>
      <p:grpSp>
        <p:nvGrpSpPr>
          <p:cNvPr id="20" name="Group 19">
            <a:extLst>
              <a:ext uri="{FF2B5EF4-FFF2-40B4-BE49-F238E27FC236}">
                <a16:creationId xmlns:a16="http://schemas.microsoft.com/office/drawing/2014/main" id="{CC1BEA65-ACA0-40E5-A416-007F6506D52D}"/>
              </a:ext>
            </a:extLst>
          </p:cNvPr>
          <p:cNvGrpSpPr/>
          <p:nvPr/>
        </p:nvGrpSpPr>
        <p:grpSpPr>
          <a:xfrm>
            <a:off x="273050" y="412749"/>
            <a:ext cx="9512300" cy="342584"/>
            <a:chOff x="273050" y="412749"/>
            <a:chExt cx="9512300" cy="342584"/>
          </a:xfrm>
        </p:grpSpPr>
        <p:sp>
          <p:nvSpPr>
            <p:cNvPr id="21" name="Rubrik 4">
              <a:extLst>
                <a:ext uri="{FF2B5EF4-FFF2-40B4-BE49-F238E27FC236}">
                  <a16:creationId xmlns:a16="http://schemas.microsoft.com/office/drawing/2014/main" id="{4021B5C5-6FD6-4BAA-83CD-B8311365232D}"/>
                </a:ext>
              </a:extLst>
            </p:cNvPr>
            <p:cNvSpPr txBox="1">
              <a:spLocks/>
            </p:cNvSpPr>
            <p:nvPr/>
          </p:nvSpPr>
          <p:spPr>
            <a:xfrm>
              <a:off x="273050" y="412749"/>
              <a:ext cx="9512300"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a:t>DRIVING media </a:t>
              </a:r>
              <a:r>
                <a:rPr lang="sv-SE" u="none" dirty="0" err="1"/>
                <a:t>rights</a:t>
              </a:r>
              <a:r>
                <a:rPr lang="sv-SE" u="none" dirty="0"/>
                <a:t> </a:t>
              </a:r>
              <a:r>
                <a:rPr lang="sv-SE" u="none" dirty="0" err="1"/>
                <a:t>value</a:t>
              </a:r>
              <a:endParaRPr lang="sv-SE" u="none" dirty="0"/>
            </a:p>
          </p:txBody>
        </p:sp>
        <p:cxnSp>
          <p:nvCxnSpPr>
            <p:cNvPr id="22" name="Straight Connector 21">
              <a:extLst>
                <a:ext uri="{FF2B5EF4-FFF2-40B4-BE49-F238E27FC236}">
                  <a16:creationId xmlns:a16="http://schemas.microsoft.com/office/drawing/2014/main" id="{BB7EF149-CD30-4238-8985-CE161757EB80}"/>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360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p:cNvSpPr>
          <p:nvPr>
            <p:ph type="body" sz="half" idx="1"/>
          </p:nvPr>
        </p:nvSpPr>
        <p:spPr>
          <a:xfrm>
            <a:off x="631582" y="1922587"/>
            <a:ext cx="8641372" cy="1954823"/>
          </a:xfrm>
          <a:prstGeom prst="rect">
            <a:avLst/>
          </a:prstGeom>
        </p:spPr>
        <p:txBody>
          <a:bodyPr/>
          <a:lstStyle/>
          <a:p>
            <a:pPr marL="141559" indent="-141559" defTabSz="709028" hangingPunct="0">
              <a:spcBef>
                <a:spcPts val="923"/>
              </a:spcBef>
              <a:buClr>
                <a:srgbClr val="435685"/>
              </a:buClr>
              <a:buFontTx/>
              <a:buChar char="■"/>
              <a:defRPr sz="1100">
                <a:latin typeface="Garamond"/>
                <a:ea typeface="Garamond"/>
                <a:cs typeface="Garamond"/>
                <a:sym typeface="Garamond"/>
              </a:defRPr>
            </a:pPr>
            <a:r>
              <a:rPr sz="1400" kern="0" dirty="0">
                <a:solidFill>
                  <a:srgbClr val="000000"/>
                </a:solidFill>
                <a:latin typeface="Garamond"/>
              </a:rPr>
              <a:t>CEO, Commercial Sports Media</a:t>
            </a:r>
          </a:p>
          <a:p>
            <a:pPr marL="141559" indent="-141559" defTabSz="709028" hangingPunct="0">
              <a:spcBef>
                <a:spcPts val="923"/>
              </a:spcBef>
              <a:buClr>
                <a:srgbClr val="435685"/>
              </a:buClr>
              <a:buFontTx/>
              <a:buChar char="■"/>
              <a:defRPr sz="1100">
                <a:latin typeface="Garamond"/>
                <a:ea typeface="Garamond"/>
                <a:cs typeface="Garamond"/>
                <a:sym typeface="Garamond"/>
              </a:defRPr>
            </a:pPr>
            <a:r>
              <a:rPr sz="1400" kern="0" dirty="0">
                <a:solidFill>
                  <a:srgbClr val="000000"/>
                </a:solidFill>
                <a:latin typeface="Garamond"/>
              </a:rPr>
              <a:t>Chairman </a:t>
            </a:r>
            <a:r>
              <a:rPr sz="1400" kern="0" dirty="0" err="1">
                <a:solidFill>
                  <a:srgbClr val="000000"/>
                </a:solidFill>
                <a:latin typeface="Garamond"/>
              </a:rPr>
              <a:t>Sportway</a:t>
            </a:r>
            <a:endParaRPr sz="1400" kern="0" dirty="0">
              <a:solidFill>
                <a:srgbClr val="000000"/>
              </a:solidFill>
              <a:latin typeface="Garamond"/>
            </a:endParaRPr>
          </a:p>
          <a:p>
            <a:pPr marL="141559" indent="-141559" defTabSz="709028" hangingPunct="0">
              <a:spcBef>
                <a:spcPts val="923"/>
              </a:spcBef>
              <a:buClr>
                <a:srgbClr val="435685"/>
              </a:buClr>
              <a:buFontTx/>
              <a:buChar char="■"/>
              <a:defRPr sz="1100">
                <a:latin typeface="Garamond"/>
                <a:ea typeface="Garamond"/>
                <a:cs typeface="Garamond"/>
                <a:sym typeface="Garamond"/>
              </a:defRPr>
            </a:pPr>
            <a:r>
              <a:rPr sz="1400" kern="0" dirty="0">
                <a:solidFill>
                  <a:srgbClr val="000000"/>
                </a:solidFill>
                <a:latin typeface="Garamond"/>
              </a:rPr>
              <a:t>Partner Digital Media Center</a:t>
            </a:r>
          </a:p>
          <a:p>
            <a:pPr marL="141559" indent="-141559" defTabSz="709028" hangingPunct="0">
              <a:spcBef>
                <a:spcPts val="923"/>
              </a:spcBef>
              <a:buClr>
                <a:srgbClr val="435685"/>
              </a:buClr>
              <a:buFontTx/>
              <a:buChar char="■"/>
              <a:defRPr sz="1100">
                <a:latin typeface="Garamond"/>
                <a:ea typeface="Garamond"/>
                <a:cs typeface="Garamond"/>
                <a:sym typeface="Garamond"/>
              </a:defRPr>
            </a:pPr>
            <a:r>
              <a:rPr sz="1400" kern="0" dirty="0">
                <a:solidFill>
                  <a:srgbClr val="000000"/>
                </a:solidFill>
                <a:latin typeface="Garamond"/>
              </a:rPr>
              <a:t>Vice president Kalmar FF</a:t>
            </a:r>
          </a:p>
          <a:p>
            <a:pPr marL="141559" indent="-141559" defTabSz="709028" hangingPunct="0">
              <a:spcBef>
                <a:spcPts val="923"/>
              </a:spcBef>
              <a:buClr>
                <a:srgbClr val="435685"/>
              </a:buClr>
              <a:buFontTx/>
              <a:buChar char="■"/>
              <a:defRPr sz="1100">
                <a:latin typeface="Garamond"/>
                <a:ea typeface="Garamond"/>
                <a:cs typeface="Garamond"/>
                <a:sym typeface="Garamond"/>
              </a:defRPr>
            </a:pPr>
            <a:r>
              <a:rPr sz="1400" kern="0" dirty="0">
                <a:solidFill>
                  <a:srgbClr val="000000"/>
                </a:solidFill>
                <a:latin typeface="Garamond"/>
              </a:rPr>
              <a:t>Co writer:  “Sport Marketing” / </a:t>
            </a:r>
            <a:r>
              <a:rPr sz="1400" kern="0" dirty="0">
                <a:solidFill>
                  <a:srgbClr val="000000"/>
                </a:solidFill>
                <a:latin typeface="Garamond"/>
                <a:hlinkClick r:id="rId2"/>
              </a:rPr>
              <a:t>www.sport-marketing.se</a:t>
            </a:r>
          </a:p>
          <a:p>
            <a:pPr marL="141559" indent="-141559" defTabSz="709028" hangingPunct="0">
              <a:spcBef>
                <a:spcPts val="923"/>
              </a:spcBef>
              <a:buClr>
                <a:srgbClr val="435685"/>
              </a:buClr>
              <a:buFontTx/>
              <a:buChar char="■"/>
              <a:defRPr sz="1100">
                <a:latin typeface="Garamond"/>
                <a:ea typeface="Garamond"/>
                <a:cs typeface="Garamond"/>
                <a:sym typeface="Garamond"/>
              </a:defRPr>
            </a:pPr>
            <a:r>
              <a:rPr sz="1400" kern="0" dirty="0">
                <a:solidFill>
                  <a:srgbClr val="000000"/>
                </a:solidFill>
                <a:latin typeface="Garamond"/>
              </a:rPr>
              <a:t>Main area of experience: Media </a:t>
            </a:r>
            <a:r>
              <a:rPr lang="sv-SE" sz="1400" kern="0" dirty="0">
                <a:solidFill>
                  <a:srgbClr val="000000"/>
                </a:solidFill>
                <a:latin typeface="Garamond"/>
              </a:rPr>
              <a:t>r</a:t>
            </a:r>
            <a:r>
              <a:rPr sz="1400" kern="0" dirty="0" err="1">
                <a:solidFill>
                  <a:srgbClr val="000000"/>
                </a:solidFill>
                <a:latin typeface="Garamond"/>
              </a:rPr>
              <a:t>igh</a:t>
            </a:r>
            <a:r>
              <a:rPr lang="sv-SE" sz="1400" kern="0" dirty="0">
                <a:solidFill>
                  <a:srgbClr val="000000"/>
                </a:solidFill>
                <a:latin typeface="Garamond"/>
              </a:rPr>
              <a:t>t</a:t>
            </a:r>
            <a:r>
              <a:rPr sz="1400" kern="0" dirty="0">
                <a:solidFill>
                  <a:srgbClr val="000000"/>
                </a:solidFill>
                <a:latin typeface="Garamond"/>
              </a:rPr>
              <a:t>s and  TV sport production</a:t>
            </a:r>
          </a:p>
        </p:txBody>
      </p:sp>
      <p:grpSp>
        <p:nvGrpSpPr>
          <p:cNvPr id="593" name="Group 593"/>
          <p:cNvGrpSpPr/>
          <p:nvPr/>
        </p:nvGrpSpPr>
        <p:grpSpPr>
          <a:xfrm>
            <a:off x="633047" y="1614308"/>
            <a:ext cx="8641375" cy="265948"/>
            <a:chOff x="0" y="-6454"/>
            <a:chExt cx="9361488" cy="288109"/>
          </a:xfrm>
        </p:grpSpPr>
        <p:sp>
          <p:nvSpPr>
            <p:cNvPr id="591" name="Shape 591"/>
            <p:cNvSpPr/>
            <p:nvPr/>
          </p:nvSpPr>
          <p:spPr>
            <a:xfrm>
              <a:off x="0" y="11600"/>
              <a:ext cx="9361488" cy="252001"/>
            </a:xfrm>
            <a:prstGeom prst="rect">
              <a:avLst/>
            </a:prstGeom>
            <a:solidFill>
              <a:schemeClr val="accent3"/>
            </a:solidFill>
            <a:ln w="3175" cap="flat">
              <a:solidFill>
                <a:srgbClr val="FFFFFF"/>
              </a:solidFill>
              <a:prstDash val="solid"/>
              <a:miter lim="800000"/>
            </a:ln>
            <a:effectLst/>
          </p:spPr>
          <p:txBody>
            <a:bodyPr wrap="square" lIns="0" tIns="0" rIns="0" bIns="0" numCol="1" anchor="ctr">
              <a:noAutofit/>
            </a:bodyPr>
            <a:lstStyle/>
            <a:p>
              <a:pPr defTabSz="844083" hangingPunct="0"/>
              <a:endParaRPr sz="1662" kern="0">
                <a:solidFill>
                  <a:srgbClr val="000000"/>
                </a:solidFill>
                <a:latin typeface="Garamond"/>
                <a:sym typeface="Garamond"/>
              </a:endParaRPr>
            </a:p>
          </p:txBody>
        </p:sp>
        <p:sp>
          <p:nvSpPr>
            <p:cNvPr id="592" name="Shape 592"/>
            <p:cNvSpPr/>
            <p:nvPr/>
          </p:nvSpPr>
          <p:spPr>
            <a:xfrm>
              <a:off x="0" y="-6454"/>
              <a:ext cx="9361488" cy="2881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31" tIns="33231" rIns="33231" bIns="33231" numCol="1" anchor="ctr">
              <a:spAutoFit/>
            </a:bodyPr>
            <a:lstStyle>
              <a:lvl1pPr>
                <a:defRPr sz="1400">
                  <a:solidFill>
                    <a:srgbClr val="FFFFFF"/>
                  </a:solidFill>
                </a:defRPr>
              </a:lvl1pPr>
            </a:lstStyle>
            <a:p>
              <a:pPr defTabSz="844083" hangingPunct="0"/>
              <a:r>
                <a:rPr sz="1292" kern="0">
                  <a:latin typeface="Garamond"/>
                  <a:sym typeface="Garamond"/>
                </a:rPr>
                <a:t>Positions</a:t>
              </a:r>
            </a:p>
          </p:txBody>
        </p:sp>
      </p:grpSp>
      <p:pic>
        <p:nvPicPr>
          <p:cNvPr id="595" name="image2.jpg" descr="2493358_orig.jpg"/>
          <p:cNvPicPr>
            <a:picLocks noChangeAspect="1"/>
          </p:cNvPicPr>
          <p:nvPr/>
        </p:nvPicPr>
        <p:blipFill>
          <a:blip r:embed="rId3">
            <a:extLst/>
          </a:blip>
          <a:stretch>
            <a:fillRect/>
          </a:stretch>
        </p:blipFill>
        <p:spPr>
          <a:xfrm>
            <a:off x="7344509" y="1925515"/>
            <a:ext cx="1921119" cy="1921119"/>
          </a:xfrm>
          <a:prstGeom prst="rect">
            <a:avLst/>
          </a:prstGeom>
          <a:ln w="12700">
            <a:miter lim="400000"/>
          </a:ln>
        </p:spPr>
      </p:pic>
      <p:grpSp>
        <p:nvGrpSpPr>
          <p:cNvPr id="598" name="Group 598"/>
          <p:cNvGrpSpPr/>
          <p:nvPr/>
        </p:nvGrpSpPr>
        <p:grpSpPr>
          <a:xfrm>
            <a:off x="633047" y="4040984"/>
            <a:ext cx="8641375" cy="265948"/>
            <a:chOff x="0" y="-6454"/>
            <a:chExt cx="9361488" cy="288109"/>
          </a:xfrm>
        </p:grpSpPr>
        <p:sp>
          <p:nvSpPr>
            <p:cNvPr id="596" name="Shape 596"/>
            <p:cNvSpPr/>
            <p:nvPr/>
          </p:nvSpPr>
          <p:spPr>
            <a:xfrm>
              <a:off x="0" y="11600"/>
              <a:ext cx="9361488" cy="252001"/>
            </a:xfrm>
            <a:prstGeom prst="rect">
              <a:avLst/>
            </a:prstGeom>
            <a:solidFill>
              <a:schemeClr val="accent3"/>
            </a:solidFill>
            <a:ln w="3175" cap="flat">
              <a:solidFill>
                <a:srgbClr val="FFFFFF"/>
              </a:solidFill>
              <a:prstDash val="solid"/>
              <a:miter lim="800000"/>
            </a:ln>
            <a:effectLst/>
          </p:spPr>
          <p:txBody>
            <a:bodyPr wrap="square" lIns="0" tIns="0" rIns="0" bIns="0" numCol="1" anchor="ctr">
              <a:noAutofit/>
            </a:bodyPr>
            <a:lstStyle/>
            <a:p>
              <a:pPr defTabSz="844083" hangingPunct="0">
                <a:defRPr sz="1400">
                  <a:solidFill>
                    <a:srgbClr val="FFFFFF"/>
                  </a:solidFill>
                </a:defRPr>
              </a:pPr>
              <a:endParaRPr sz="1292" kern="0">
                <a:solidFill>
                  <a:srgbClr val="FFFFFF"/>
                </a:solidFill>
                <a:latin typeface="Garamond"/>
                <a:sym typeface="Garamond"/>
              </a:endParaRPr>
            </a:p>
          </p:txBody>
        </p:sp>
        <p:sp>
          <p:nvSpPr>
            <p:cNvPr id="597" name="Shape 597"/>
            <p:cNvSpPr/>
            <p:nvPr/>
          </p:nvSpPr>
          <p:spPr>
            <a:xfrm>
              <a:off x="0" y="-6454"/>
              <a:ext cx="9361488" cy="2881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31" tIns="33231" rIns="33231" bIns="33231" numCol="1" anchor="ctr">
              <a:spAutoFit/>
            </a:bodyPr>
            <a:lstStyle>
              <a:lvl1pPr>
                <a:defRPr sz="1400">
                  <a:solidFill>
                    <a:srgbClr val="FFFFFF"/>
                  </a:solidFill>
                </a:defRPr>
              </a:lvl1pPr>
            </a:lstStyle>
            <a:p>
              <a:pPr defTabSz="844083" hangingPunct="0"/>
              <a:r>
                <a:rPr sz="1292" kern="0">
                  <a:latin typeface="Garamond"/>
                  <a:sym typeface="Garamond"/>
                </a:rPr>
                <a:t>Background</a:t>
              </a:r>
            </a:p>
          </p:txBody>
        </p:sp>
      </p:grpSp>
      <p:sp>
        <p:nvSpPr>
          <p:cNvPr id="599" name="Shape 599"/>
          <p:cNvSpPr/>
          <p:nvPr/>
        </p:nvSpPr>
        <p:spPr>
          <a:xfrm>
            <a:off x="633046" y="4349263"/>
            <a:ext cx="8641372" cy="8771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400" kern="0" dirty="0">
                <a:solidFill>
                  <a:srgbClr val="000000"/>
                </a:solidFill>
                <a:latin typeface="Garamond"/>
                <a:sym typeface="Garamond"/>
              </a:rPr>
              <a:t>Sport journalist from Kalmar</a:t>
            </a:r>
            <a:r>
              <a:rPr lang="sv-SE" sz="1400" kern="0" dirty="0">
                <a:solidFill>
                  <a:srgbClr val="000000"/>
                </a:solidFill>
                <a:latin typeface="Garamond"/>
                <a:sym typeface="Garamond"/>
              </a:rPr>
              <a:t> in Sweden</a:t>
            </a:r>
            <a:endParaRPr sz="1400" kern="0" dirty="0">
              <a:solidFill>
                <a:srgbClr val="000000"/>
              </a:solidFill>
              <a:latin typeface="Garamond"/>
              <a:sym typeface="Garamond"/>
            </a:endParaRPr>
          </a:p>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400" kern="0" dirty="0">
                <a:solidFill>
                  <a:srgbClr val="000000"/>
                </a:solidFill>
                <a:latin typeface="Garamond"/>
                <a:sym typeface="Garamond"/>
              </a:rPr>
              <a:t>International business and administration in Lund and St Gallen 1988-92 (MBA)</a:t>
            </a:r>
          </a:p>
          <a:p>
            <a:pPr marL="141559" indent="-141559" defTabSz="709028" hangingPunct="0">
              <a:spcBef>
                <a:spcPts val="923"/>
              </a:spcBef>
              <a:buClr>
                <a:srgbClr val="435685"/>
              </a:buClr>
              <a:buSzPct val="90000"/>
              <a:buFontTx/>
              <a:buChar char="■"/>
              <a:defRPr sz="1100">
                <a:latin typeface="Garamond"/>
                <a:ea typeface="Garamond"/>
                <a:cs typeface="Garamond"/>
                <a:sym typeface="Garamond"/>
              </a:defRPr>
            </a:pPr>
            <a:r>
              <a:rPr sz="1400" kern="0" dirty="0">
                <a:solidFill>
                  <a:srgbClr val="000000"/>
                </a:solidFill>
                <a:latin typeface="Garamond"/>
                <a:sym typeface="Garamond"/>
              </a:rPr>
              <a:t>Founder of IEC </a:t>
            </a:r>
            <a:r>
              <a:rPr lang="sv-SE" sz="1400" kern="0" dirty="0">
                <a:solidFill>
                  <a:srgbClr val="000000"/>
                </a:solidFill>
                <a:latin typeface="Garamond"/>
                <a:sym typeface="Garamond"/>
              </a:rPr>
              <a:t>in</a:t>
            </a:r>
            <a:r>
              <a:rPr sz="1400" kern="0" dirty="0">
                <a:solidFill>
                  <a:srgbClr val="000000"/>
                </a:solidFill>
                <a:latin typeface="Garamond"/>
                <a:sym typeface="Garamond"/>
              </a:rPr>
              <a:t> Sports</a:t>
            </a:r>
            <a:r>
              <a:rPr lang="sv-SE" sz="1400" kern="0" dirty="0">
                <a:solidFill>
                  <a:srgbClr val="000000"/>
                </a:solidFill>
                <a:latin typeface="Garamond"/>
                <a:sym typeface="Garamond"/>
              </a:rPr>
              <a:t> in 1994</a:t>
            </a:r>
            <a:endParaRPr sz="1400" kern="0" dirty="0">
              <a:solidFill>
                <a:srgbClr val="000000"/>
              </a:solidFill>
              <a:latin typeface="Garamond"/>
              <a:sym typeface="Garamond"/>
            </a:endParaRPr>
          </a:p>
        </p:txBody>
      </p:sp>
      <p:grpSp>
        <p:nvGrpSpPr>
          <p:cNvPr id="14" name="Group 13">
            <a:extLst>
              <a:ext uri="{FF2B5EF4-FFF2-40B4-BE49-F238E27FC236}">
                <a16:creationId xmlns:a16="http://schemas.microsoft.com/office/drawing/2014/main" id="{B8E06709-9256-43EB-9408-7F086D2C0E46}"/>
              </a:ext>
            </a:extLst>
          </p:cNvPr>
          <p:cNvGrpSpPr/>
          <p:nvPr/>
        </p:nvGrpSpPr>
        <p:grpSpPr>
          <a:xfrm>
            <a:off x="4829893" y="6422390"/>
            <a:ext cx="246214" cy="246214"/>
            <a:chOff x="4449611" y="6432288"/>
            <a:chExt cx="246214" cy="246214"/>
          </a:xfrm>
        </p:grpSpPr>
        <p:sp>
          <p:nvSpPr>
            <p:cNvPr id="15" name="Oval 14">
              <a:extLst>
                <a:ext uri="{FF2B5EF4-FFF2-40B4-BE49-F238E27FC236}">
                  <a16:creationId xmlns:a16="http://schemas.microsoft.com/office/drawing/2014/main" id="{2E64F20D-7A98-455A-800B-8F4F414D2148}"/>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6" name="Slide Number Placeholder 5">
              <a:extLst>
                <a:ext uri="{FF2B5EF4-FFF2-40B4-BE49-F238E27FC236}">
                  <a16:creationId xmlns:a16="http://schemas.microsoft.com/office/drawing/2014/main" id="{8F44BA4F-B11E-443D-83C2-1A5743EC83FA}"/>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grpSp>
        <p:nvGrpSpPr>
          <p:cNvPr id="17" name="Group 16">
            <a:extLst>
              <a:ext uri="{FF2B5EF4-FFF2-40B4-BE49-F238E27FC236}">
                <a16:creationId xmlns:a16="http://schemas.microsoft.com/office/drawing/2014/main" id="{D48A65F4-421E-4BE3-92D1-14D93D7F4359}"/>
              </a:ext>
            </a:extLst>
          </p:cNvPr>
          <p:cNvGrpSpPr/>
          <p:nvPr/>
        </p:nvGrpSpPr>
        <p:grpSpPr>
          <a:xfrm>
            <a:off x="273050" y="412749"/>
            <a:ext cx="9512299" cy="342584"/>
            <a:chOff x="273050" y="412749"/>
            <a:chExt cx="9512299" cy="342584"/>
          </a:xfrm>
        </p:grpSpPr>
        <p:sp>
          <p:nvSpPr>
            <p:cNvPr id="18" name="Rubrik 4">
              <a:extLst>
                <a:ext uri="{FF2B5EF4-FFF2-40B4-BE49-F238E27FC236}">
                  <a16:creationId xmlns:a16="http://schemas.microsoft.com/office/drawing/2014/main" id="{19B1237F-4D61-4B67-90F0-5A849CFB01BC}"/>
                </a:ext>
              </a:extLst>
            </p:cNvPr>
            <p:cNvSpPr txBox="1">
              <a:spLocks/>
            </p:cNvSpPr>
            <p:nvPr/>
          </p:nvSpPr>
          <p:spPr>
            <a:xfrm>
              <a:off x="423862" y="412749"/>
              <a:ext cx="9361487"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Jonas </a:t>
              </a:r>
              <a:r>
                <a:rPr lang="sv-SE" u="none" dirty="0" err="1"/>
                <a:t>persson</a:t>
              </a:r>
              <a:endParaRPr lang="sv-SE" u="none" dirty="0"/>
            </a:p>
          </p:txBody>
        </p:sp>
        <p:cxnSp>
          <p:nvCxnSpPr>
            <p:cNvPr id="19" name="Straight Connector 18">
              <a:extLst>
                <a:ext uri="{FF2B5EF4-FFF2-40B4-BE49-F238E27FC236}">
                  <a16:creationId xmlns:a16="http://schemas.microsoft.com/office/drawing/2014/main" id="{EE4D67A0-0899-4D5A-A77A-E8D3F580986D}"/>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512140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B14D55-545E-49D6-B3DD-6B0841CC6FCB}"/>
              </a:ext>
            </a:extLst>
          </p:cNvPr>
          <p:cNvGrpSpPr/>
          <p:nvPr/>
        </p:nvGrpSpPr>
        <p:grpSpPr>
          <a:xfrm>
            <a:off x="273050" y="1267284"/>
            <a:ext cx="8641375" cy="4323433"/>
            <a:chOff x="633046" y="1614307"/>
            <a:chExt cx="8641375" cy="4323433"/>
          </a:xfrm>
        </p:grpSpPr>
        <p:graphicFrame>
          <p:nvGraphicFramePr>
            <p:cNvPr id="614" name="Table 614"/>
            <p:cNvGraphicFramePr/>
            <p:nvPr>
              <p:extLst>
                <p:ext uri="{D42A27DB-BD31-4B8C-83A1-F6EECF244321}">
                  <p14:modId xmlns:p14="http://schemas.microsoft.com/office/powerpoint/2010/main" val="3389034798"/>
                </p:ext>
              </p:extLst>
            </p:nvPr>
          </p:nvGraphicFramePr>
          <p:xfrm>
            <a:off x="644769" y="1943100"/>
            <a:ext cx="8616461" cy="3994640"/>
          </p:xfrm>
          <a:graphic>
            <a:graphicData uri="http://schemas.openxmlformats.org/drawingml/2006/table">
              <a:tbl>
                <a:tblPr/>
                <a:tblGrid>
                  <a:gridCol w="1178169">
                    <a:extLst>
                      <a:ext uri="{9D8B030D-6E8A-4147-A177-3AD203B41FA5}">
                        <a16:colId xmlns:a16="http://schemas.microsoft.com/office/drawing/2014/main" val="20000"/>
                      </a:ext>
                    </a:extLst>
                  </a:gridCol>
                  <a:gridCol w="7438292">
                    <a:extLst>
                      <a:ext uri="{9D8B030D-6E8A-4147-A177-3AD203B41FA5}">
                        <a16:colId xmlns:a16="http://schemas.microsoft.com/office/drawing/2014/main" val="20001"/>
                      </a:ext>
                    </a:extLst>
                  </a:gridCol>
                </a:tblGrid>
                <a:tr h="612531">
                  <a:tc>
                    <a:txBody>
                      <a:bodyPr/>
                      <a:lstStyle/>
                      <a:p>
                        <a:pPr algn="ctr">
                          <a:defRPr sz="1800"/>
                        </a:pPr>
                        <a:r>
                          <a:rPr lang="sv-SE" sz="1200" b="1" dirty="0">
                            <a:solidFill>
                              <a:schemeClr val="bg1"/>
                            </a:solidFill>
                          </a:rPr>
                          <a:t>1994</a:t>
                        </a:r>
                        <a:endParaRPr sz="1200" b="1" dirty="0">
                          <a:solidFill>
                            <a:schemeClr val="bg1"/>
                          </a:solidFill>
                        </a:endParaRPr>
                      </a:p>
                    </a:txBody>
                    <a:tcPr marL="8792" marR="8792" marT="8792" marB="8792" anchor="ctr" horzOverflow="overflow">
                      <a:lnL w="12700">
                        <a:miter lim="400000"/>
                      </a:lnL>
                      <a:lnR w="12700">
                        <a:miter lim="400000"/>
                      </a:lnR>
                      <a:lnT w="12700">
                        <a:solidFill>
                          <a:srgbClr val="000000"/>
                        </a:solidFill>
                      </a:lnT>
                      <a:lnB w="6350">
                        <a:solidFill>
                          <a:srgbClr val="000000"/>
                        </a:solidFill>
                      </a:lnB>
                      <a:solidFill>
                        <a:schemeClr val="accent5"/>
                      </a:solidFill>
                    </a:tcPr>
                  </a:tc>
                  <a:tc>
                    <a:txBody>
                      <a:bodyPr/>
                      <a:lstStyle/>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a:solidFill>
                              <a:srgbClr val="000000"/>
                            </a:solidFill>
                            <a:latin typeface="Garamond"/>
                          </a:rPr>
                          <a:t>IEC in Sports </a:t>
                        </a:r>
                        <a:r>
                          <a:rPr lang="sv-SE" sz="1100" kern="0" dirty="0" err="1">
                            <a:solidFill>
                              <a:srgbClr val="000000"/>
                            </a:solidFill>
                            <a:latin typeface="Garamond"/>
                          </a:rPr>
                          <a:t>was</a:t>
                        </a:r>
                        <a:r>
                          <a:rPr lang="sv-SE" sz="1100" kern="0" dirty="0">
                            <a:solidFill>
                              <a:srgbClr val="000000"/>
                            </a:solidFill>
                            <a:latin typeface="Garamond"/>
                          </a:rPr>
                          <a:t> </a:t>
                        </a:r>
                        <a:r>
                          <a:rPr lang="sv-SE" sz="1100" kern="0" dirty="0" err="1">
                            <a:solidFill>
                              <a:srgbClr val="000000"/>
                            </a:solidFill>
                            <a:latin typeface="Garamond"/>
                          </a:rPr>
                          <a:t>founded</a:t>
                        </a:r>
                        <a:r>
                          <a:rPr lang="sv-SE" sz="1100" kern="0" dirty="0">
                            <a:solidFill>
                              <a:srgbClr val="000000"/>
                            </a:solidFill>
                            <a:latin typeface="Garamond"/>
                          </a:rPr>
                          <a:t> as the </a:t>
                        </a:r>
                        <a:r>
                          <a:rPr lang="sv-SE" sz="1100" kern="0" dirty="0" err="1">
                            <a:solidFill>
                              <a:srgbClr val="000000"/>
                            </a:solidFill>
                            <a:latin typeface="Garamond"/>
                          </a:rPr>
                          <a:t>first</a:t>
                        </a:r>
                        <a:r>
                          <a:rPr lang="sv-SE" sz="1100" kern="0" dirty="0">
                            <a:solidFill>
                              <a:srgbClr val="000000"/>
                            </a:solidFill>
                            <a:latin typeface="Garamond"/>
                          </a:rPr>
                          <a:t> </a:t>
                        </a:r>
                        <a:r>
                          <a:rPr lang="sv-SE" sz="1100" kern="0" dirty="0" err="1">
                            <a:solidFill>
                              <a:srgbClr val="000000"/>
                            </a:solidFill>
                            <a:latin typeface="Garamond"/>
                          </a:rPr>
                          <a:t>specialised</a:t>
                        </a:r>
                        <a:r>
                          <a:rPr lang="sv-SE" sz="1100" kern="0" dirty="0">
                            <a:solidFill>
                              <a:srgbClr val="000000"/>
                            </a:solidFill>
                            <a:latin typeface="Garamond"/>
                          </a:rPr>
                          <a:t> sport media </a:t>
                        </a:r>
                        <a:r>
                          <a:rPr lang="sv-SE" sz="1100" kern="0" dirty="0" err="1">
                            <a:solidFill>
                              <a:srgbClr val="000000"/>
                            </a:solidFill>
                            <a:latin typeface="Garamond"/>
                          </a:rPr>
                          <a:t>rights</a:t>
                        </a:r>
                        <a:r>
                          <a:rPr lang="sv-SE" sz="1100" kern="0" dirty="0">
                            <a:solidFill>
                              <a:srgbClr val="000000"/>
                            </a:solidFill>
                            <a:latin typeface="Garamond"/>
                          </a:rPr>
                          <a:t> </a:t>
                        </a:r>
                        <a:r>
                          <a:rPr lang="sv-SE" sz="1100" kern="0" dirty="0" err="1">
                            <a:solidFill>
                              <a:srgbClr val="000000"/>
                            </a:solidFill>
                            <a:latin typeface="Garamond"/>
                          </a:rPr>
                          <a:t>agency</a:t>
                        </a:r>
                        <a:r>
                          <a:rPr lang="sv-SE" sz="1100" kern="0" dirty="0">
                            <a:solidFill>
                              <a:srgbClr val="000000"/>
                            </a:solidFill>
                            <a:latin typeface="Garamond"/>
                          </a:rPr>
                          <a:t> in </a:t>
                        </a:r>
                        <a:r>
                          <a:rPr lang="sv-SE" sz="1100" kern="0" dirty="0" err="1">
                            <a:solidFill>
                              <a:srgbClr val="000000"/>
                            </a:solidFill>
                            <a:latin typeface="Garamond"/>
                          </a:rPr>
                          <a:t>northern</a:t>
                        </a:r>
                        <a:r>
                          <a:rPr lang="sv-SE" sz="1100" kern="0" dirty="0">
                            <a:solidFill>
                              <a:srgbClr val="000000"/>
                            </a:solidFill>
                            <a:latin typeface="Garamond"/>
                          </a:rPr>
                          <a:t> </a:t>
                        </a:r>
                        <a:r>
                          <a:rPr lang="sv-SE" sz="1100" kern="0" dirty="0" err="1">
                            <a:solidFill>
                              <a:srgbClr val="000000"/>
                            </a:solidFill>
                            <a:latin typeface="Garamond"/>
                          </a:rPr>
                          <a:t>Europe</a:t>
                        </a:r>
                        <a:r>
                          <a:rPr lang="sv-SE" sz="1100" kern="0" dirty="0">
                            <a:solidFill>
                              <a:srgbClr val="000000"/>
                            </a:solidFill>
                            <a:latin typeface="Garamond"/>
                          </a:rPr>
                          <a:t>.</a:t>
                        </a:r>
                      </a:p>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a:solidFill>
                              <a:srgbClr val="000000"/>
                            </a:solidFill>
                            <a:latin typeface="Garamond"/>
                          </a:rPr>
                          <a:t>Initial </a:t>
                        </a:r>
                        <a:r>
                          <a:rPr lang="sv-SE" sz="1100" kern="0" dirty="0" err="1">
                            <a:solidFill>
                              <a:srgbClr val="000000"/>
                            </a:solidFill>
                            <a:latin typeface="Garamond"/>
                          </a:rPr>
                          <a:t>succesful</a:t>
                        </a:r>
                        <a:r>
                          <a:rPr lang="sv-SE" sz="1100" kern="0" dirty="0">
                            <a:solidFill>
                              <a:srgbClr val="000000"/>
                            </a:solidFill>
                            <a:latin typeface="Garamond"/>
                          </a:rPr>
                          <a:t> business </a:t>
                        </a:r>
                        <a:r>
                          <a:rPr lang="sv-SE" sz="1100" kern="0" dirty="0" err="1">
                            <a:solidFill>
                              <a:srgbClr val="000000"/>
                            </a:solidFill>
                            <a:latin typeface="Garamond"/>
                          </a:rPr>
                          <a:t>cases</a:t>
                        </a:r>
                        <a:r>
                          <a:rPr lang="sv-SE" sz="1100" kern="0" dirty="0">
                            <a:solidFill>
                              <a:srgbClr val="000000"/>
                            </a:solidFill>
                            <a:latin typeface="Garamond"/>
                          </a:rPr>
                          <a:t> </a:t>
                        </a:r>
                        <a:r>
                          <a:rPr lang="sv-SE" sz="1100" kern="0" dirty="0" err="1">
                            <a:solidFill>
                              <a:srgbClr val="000000"/>
                            </a:solidFill>
                            <a:latin typeface="Garamond"/>
                          </a:rPr>
                          <a:t>included</a:t>
                        </a:r>
                        <a:r>
                          <a:rPr lang="sv-SE" sz="1100" kern="0" dirty="0">
                            <a:solidFill>
                              <a:srgbClr val="000000"/>
                            </a:solidFill>
                            <a:latin typeface="Garamond"/>
                          </a:rPr>
                          <a:t> distribution </a:t>
                        </a:r>
                        <a:r>
                          <a:rPr lang="sv-SE" sz="1100" kern="0" dirty="0" err="1">
                            <a:solidFill>
                              <a:srgbClr val="000000"/>
                            </a:solidFill>
                            <a:latin typeface="Garamond"/>
                          </a:rPr>
                          <a:t>of</a:t>
                        </a:r>
                        <a:r>
                          <a:rPr lang="sv-SE" sz="1100" kern="0" dirty="0">
                            <a:solidFill>
                              <a:srgbClr val="000000"/>
                            </a:solidFill>
                            <a:latin typeface="Garamond"/>
                          </a:rPr>
                          <a:t> European events </a:t>
                        </a:r>
                        <a:r>
                          <a:rPr lang="sv-SE" sz="1100" kern="0" dirty="0" err="1">
                            <a:solidFill>
                              <a:srgbClr val="000000"/>
                            </a:solidFill>
                            <a:latin typeface="Garamond"/>
                          </a:rPr>
                          <a:t>into</a:t>
                        </a:r>
                        <a:r>
                          <a:rPr lang="sv-SE" sz="1100" kern="0" dirty="0">
                            <a:solidFill>
                              <a:srgbClr val="000000"/>
                            </a:solidFill>
                            <a:latin typeface="Garamond"/>
                          </a:rPr>
                          <a:t> the </a:t>
                        </a:r>
                        <a:r>
                          <a:rPr lang="sv-SE" sz="1100" kern="0" dirty="0" err="1">
                            <a:solidFill>
                              <a:srgbClr val="000000"/>
                            </a:solidFill>
                            <a:latin typeface="Garamond"/>
                          </a:rPr>
                          <a:t>growing</a:t>
                        </a:r>
                        <a:r>
                          <a:rPr lang="sv-SE" sz="1100" kern="0" dirty="0">
                            <a:solidFill>
                              <a:srgbClr val="000000"/>
                            </a:solidFill>
                            <a:latin typeface="Garamond"/>
                          </a:rPr>
                          <a:t> </a:t>
                        </a:r>
                        <a:r>
                          <a:rPr lang="sv-SE" sz="1100" kern="0" dirty="0" err="1">
                            <a:solidFill>
                              <a:srgbClr val="000000"/>
                            </a:solidFill>
                            <a:latin typeface="Garamond"/>
                          </a:rPr>
                          <a:t>Asian</a:t>
                        </a:r>
                        <a:r>
                          <a:rPr lang="sv-SE" sz="1100" kern="0" dirty="0">
                            <a:solidFill>
                              <a:srgbClr val="000000"/>
                            </a:solidFill>
                            <a:latin typeface="Garamond"/>
                          </a:rPr>
                          <a:t> markets.</a:t>
                        </a:r>
                        <a:endParaRPr sz="1100" kern="0" dirty="0">
                          <a:solidFill>
                            <a:srgbClr val="000000"/>
                          </a:solidFill>
                          <a:latin typeface="Garamond"/>
                        </a:endParaRPr>
                      </a:p>
                    </a:txBody>
                    <a:tcPr marL="8792" marR="8792" marT="8792" marB="8792" anchor="ctr" horzOverflow="overflow">
                      <a:lnL w="12700">
                        <a:miter lim="400000"/>
                      </a:lnL>
                      <a:lnR w="12700">
                        <a:miter lim="400000"/>
                      </a:lnR>
                      <a:lnT w="12700">
                        <a:solidFill>
                          <a:srgbClr val="000000"/>
                        </a:solidFill>
                      </a:lnT>
                      <a:lnB w="6350">
                        <a:solidFill>
                          <a:srgbClr val="000000"/>
                        </a:solidFill>
                      </a:lnB>
                      <a:solidFill>
                        <a:srgbClr val="FFFFFF"/>
                      </a:solidFill>
                    </a:tcPr>
                  </a:tc>
                  <a:extLst>
                    <a:ext uri="{0D108BD9-81ED-4DB2-BD59-A6C34878D82A}">
                      <a16:rowId xmlns:a16="http://schemas.microsoft.com/office/drawing/2014/main" val="10000"/>
                    </a:ext>
                  </a:extLst>
                </a:tr>
                <a:tr h="612531">
                  <a:tc>
                    <a:txBody>
                      <a:bodyPr/>
                      <a:lstStyle/>
                      <a:p>
                        <a:pPr algn="ctr">
                          <a:defRPr sz="1800"/>
                        </a:pPr>
                        <a:r>
                          <a:rPr sz="1200" b="1" dirty="0">
                            <a:solidFill>
                              <a:schemeClr val="bg1"/>
                            </a:solidFill>
                          </a:rPr>
                          <a:t>2</a:t>
                        </a:r>
                        <a:r>
                          <a:rPr lang="sv-SE" sz="1200" b="1" dirty="0">
                            <a:solidFill>
                              <a:schemeClr val="bg1"/>
                            </a:solidFill>
                          </a:rPr>
                          <a:t>001</a:t>
                        </a:r>
                        <a:endParaRPr sz="1200" b="1" dirty="0">
                          <a:solidFill>
                            <a:schemeClr val="bg1"/>
                          </a:solidFill>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chemeClr val="accent5"/>
                      </a:solidFill>
                    </a:tcPr>
                  </a:tc>
                  <a:tc>
                    <a:txBody>
                      <a:bodyPr/>
                      <a:lstStyle/>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err="1">
                            <a:solidFill>
                              <a:srgbClr val="000000"/>
                            </a:solidFill>
                            <a:latin typeface="Garamond"/>
                          </a:rPr>
                          <a:t>Sales</a:t>
                        </a:r>
                        <a:r>
                          <a:rPr lang="sv-SE" sz="1100" kern="0" dirty="0">
                            <a:solidFill>
                              <a:srgbClr val="000000"/>
                            </a:solidFill>
                            <a:latin typeface="Garamond"/>
                          </a:rPr>
                          <a:t> </a:t>
                        </a:r>
                        <a:r>
                          <a:rPr lang="sv-SE" sz="1100" kern="0" dirty="0" err="1">
                            <a:solidFill>
                              <a:srgbClr val="000000"/>
                            </a:solidFill>
                            <a:latin typeface="Garamond"/>
                          </a:rPr>
                          <a:t>of</a:t>
                        </a:r>
                        <a:r>
                          <a:rPr lang="sv-SE" sz="1100" kern="0" dirty="0">
                            <a:solidFill>
                              <a:srgbClr val="000000"/>
                            </a:solidFill>
                            <a:latin typeface="Garamond"/>
                          </a:rPr>
                          <a:t> IEC in Sports </a:t>
                        </a:r>
                        <a:r>
                          <a:rPr lang="sv-SE" sz="1100" kern="0" dirty="0" err="1">
                            <a:solidFill>
                              <a:srgbClr val="000000"/>
                            </a:solidFill>
                            <a:latin typeface="Garamond"/>
                          </a:rPr>
                          <a:t>into</a:t>
                        </a:r>
                        <a:r>
                          <a:rPr lang="sv-SE" sz="1100" kern="0" dirty="0">
                            <a:solidFill>
                              <a:srgbClr val="000000"/>
                            </a:solidFill>
                            <a:latin typeface="Garamond"/>
                          </a:rPr>
                          <a:t> Sport </a:t>
                        </a:r>
                        <a:r>
                          <a:rPr lang="sv-SE" sz="1100" kern="0" dirty="0" err="1">
                            <a:solidFill>
                              <a:srgbClr val="000000"/>
                            </a:solidFill>
                            <a:latin typeface="Garamond"/>
                          </a:rPr>
                          <a:t>Resource</a:t>
                        </a:r>
                        <a:r>
                          <a:rPr lang="sv-SE" sz="1100" kern="0" dirty="0">
                            <a:solidFill>
                              <a:srgbClr val="000000"/>
                            </a:solidFill>
                            <a:latin typeface="Garamond"/>
                          </a:rPr>
                          <a:t> Group, </a:t>
                        </a:r>
                        <a:r>
                          <a:rPr lang="sv-SE" sz="1100" kern="0" dirty="0" err="1">
                            <a:solidFill>
                              <a:srgbClr val="000000"/>
                            </a:solidFill>
                            <a:latin typeface="Garamond"/>
                          </a:rPr>
                          <a:t>which</a:t>
                        </a:r>
                        <a:r>
                          <a:rPr lang="sv-SE" sz="1100" kern="0" dirty="0">
                            <a:solidFill>
                              <a:srgbClr val="000000"/>
                            </a:solidFill>
                            <a:latin typeface="Garamond"/>
                          </a:rPr>
                          <a:t> </a:t>
                        </a:r>
                        <a:r>
                          <a:rPr lang="sv-SE" sz="1100" kern="0" dirty="0" err="1">
                            <a:solidFill>
                              <a:srgbClr val="000000"/>
                            </a:solidFill>
                            <a:latin typeface="Garamond"/>
                          </a:rPr>
                          <a:t>was</a:t>
                        </a:r>
                        <a:r>
                          <a:rPr lang="sv-SE" sz="1100" kern="0" dirty="0">
                            <a:solidFill>
                              <a:srgbClr val="000000"/>
                            </a:solidFill>
                            <a:latin typeface="Garamond"/>
                          </a:rPr>
                          <a:t> a </a:t>
                        </a:r>
                        <a:r>
                          <a:rPr lang="sv-SE" sz="1100" kern="0" dirty="0" err="1">
                            <a:solidFill>
                              <a:srgbClr val="000000"/>
                            </a:solidFill>
                            <a:latin typeface="Garamond"/>
                          </a:rPr>
                          <a:t>listed</a:t>
                        </a:r>
                        <a:r>
                          <a:rPr lang="sv-SE" sz="1100" kern="0" dirty="0">
                            <a:solidFill>
                              <a:srgbClr val="000000"/>
                            </a:solidFill>
                            <a:latin typeface="Garamond"/>
                          </a:rPr>
                          <a:t> </a:t>
                        </a:r>
                        <a:r>
                          <a:rPr lang="sv-SE" sz="1100" kern="0" dirty="0" err="1">
                            <a:solidFill>
                              <a:srgbClr val="000000"/>
                            </a:solidFill>
                            <a:latin typeface="Garamond"/>
                          </a:rPr>
                          <a:t>company</a:t>
                        </a:r>
                        <a:r>
                          <a:rPr lang="sv-SE" sz="1100" kern="0" dirty="0">
                            <a:solidFill>
                              <a:srgbClr val="000000"/>
                            </a:solidFill>
                            <a:latin typeface="Garamond"/>
                          </a:rPr>
                          <a:t> in the UK.</a:t>
                        </a:r>
                        <a:endParaRPr sz="1100" kern="0" dirty="0">
                          <a:solidFill>
                            <a:srgbClr val="000000"/>
                          </a:solidFill>
                          <a:latin typeface="Garamond"/>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rgbClr val="F2F2F2"/>
                      </a:solidFill>
                    </a:tcPr>
                  </a:tc>
                  <a:extLst>
                    <a:ext uri="{0D108BD9-81ED-4DB2-BD59-A6C34878D82A}">
                      <a16:rowId xmlns:a16="http://schemas.microsoft.com/office/drawing/2014/main" val="10001"/>
                    </a:ext>
                  </a:extLst>
                </a:tr>
                <a:tr h="931985">
                  <a:tc>
                    <a:txBody>
                      <a:bodyPr/>
                      <a:lstStyle/>
                      <a:p>
                        <a:pPr algn="ctr">
                          <a:defRPr sz="1800"/>
                        </a:pPr>
                        <a:r>
                          <a:rPr sz="1200" b="1" dirty="0">
                            <a:solidFill>
                              <a:schemeClr val="bg1"/>
                            </a:solidFill>
                          </a:rPr>
                          <a:t>200</a:t>
                        </a:r>
                        <a:r>
                          <a:rPr lang="sv-SE" sz="1200" b="1" dirty="0">
                            <a:solidFill>
                              <a:schemeClr val="bg1"/>
                            </a:solidFill>
                          </a:rPr>
                          <a:t>3</a:t>
                        </a:r>
                        <a:endParaRPr sz="1200" b="1" dirty="0">
                          <a:solidFill>
                            <a:schemeClr val="bg1"/>
                          </a:solidFill>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chemeClr val="accent5"/>
                      </a:solidFill>
                    </a:tcPr>
                  </a:tc>
                  <a:tc>
                    <a:txBody>
                      <a:bodyPr/>
                      <a:lstStyle/>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a:solidFill>
                              <a:srgbClr val="000000"/>
                            </a:solidFill>
                            <a:latin typeface="Garamond"/>
                          </a:rPr>
                          <a:t>MBO </a:t>
                        </a:r>
                        <a:r>
                          <a:rPr lang="sv-SE" sz="1100" kern="0" dirty="0" err="1">
                            <a:solidFill>
                              <a:srgbClr val="000000"/>
                            </a:solidFill>
                            <a:latin typeface="Garamond"/>
                          </a:rPr>
                          <a:t>of</a:t>
                        </a:r>
                        <a:r>
                          <a:rPr lang="sv-SE" sz="1100" kern="0" dirty="0">
                            <a:solidFill>
                              <a:srgbClr val="000000"/>
                            </a:solidFill>
                            <a:latin typeface="Garamond"/>
                          </a:rPr>
                          <a:t> IEC in Sports and start </a:t>
                        </a:r>
                        <a:r>
                          <a:rPr lang="sv-SE" sz="1100" kern="0" dirty="0" err="1">
                            <a:solidFill>
                              <a:srgbClr val="000000"/>
                            </a:solidFill>
                            <a:latin typeface="Garamond"/>
                          </a:rPr>
                          <a:t>of</a:t>
                        </a:r>
                        <a:r>
                          <a:rPr lang="sv-SE" sz="1100" kern="0" dirty="0">
                            <a:solidFill>
                              <a:srgbClr val="000000"/>
                            </a:solidFill>
                            <a:latin typeface="Garamond"/>
                          </a:rPr>
                          <a:t> global expansion </a:t>
                        </a:r>
                        <a:r>
                          <a:rPr lang="sv-SE" sz="1100" kern="0" dirty="0" err="1">
                            <a:solidFill>
                              <a:srgbClr val="000000"/>
                            </a:solidFill>
                            <a:latin typeface="Garamond"/>
                          </a:rPr>
                          <a:t>with</a:t>
                        </a:r>
                        <a:r>
                          <a:rPr lang="sv-SE" sz="1100" kern="0" dirty="0">
                            <a:solidFill>
                              <a:srgbClr val="000000"/>
                            </a:solidFill>
                            <a:latin typeface="Garamond"/>
                          </a:rPr>
                          <a:t> </a:t>
                        </a:r>
                        <a:r>
                          <a:rPr lang="sv-SE" sz="1100" kern="0" dirty="0" err="1">
                            <a:solidFill>
                              <a:srgbClr val="000000"/>
                            </a:solidFill>
                            <a:latin typeface="Garamond"/>
                          </a:rPr>
                          <a:t>offices</a:t>
                        </a:r>
                        <a:r>
                          <a:rPr lang="sv-SE" sz="1100" kern="0" dirty="0">
                            <a:solidFill>
                              <a:srgbClr val="000000"/>
                            </a:solidFill>
                            <a:latin typeface="Garamond"/>
                          </a:rPr>
                          <a:t> in Dubai, Hong Kong, London, Lausanne, Montreal and Sydney.</a:t>
                        </a:r>
                      </a:p>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a:solidFill>
                              <a:srgbClr val="000000"/>
                            </a:solidFill>
                            <a:latin typeface="Garamond"/>
                          </a:rPr>
                          <a:t>300 </a:t>
                        </a:r>
                        <a:r>
                          <a:rPr lang="sv-SE" sz="1100" kern="0" dirty="0" err="1">
                            <a:solidFill>
                              <a:srgbClr val="000000"/>
                            </a:solidFill>
                            <a:latin typeface="Garamond"/>
                          </a:rPr>
                          <a:t>sporting</a:t>
                        </a:r>
                        <a:r>
                          <a:rPr lang="sv-SE" sz="1100" kern="0" dirty="0">
                            <a:solidFill>
                              <a:srgbClr val="000000"/>
                            </a:solidFill>
                            <a:latin typeface="Garamond"/>
                          </a:rPr>
                          <a:t> events </a:t>
                        </a:r>
                        <a:r>
                          <a:rPr lang="sv-SE" sz="1100" kern="0" dirty="0" err="1">
                            <a:solidFill>
                              <a:srgbClr val="000000"/>
                            </a:solidFill>
                            <a:latin typeface="Garamond"/>
                          </a:rPr>
                          <a:t>yearly</a:t>
                        </a:r>
                        <a:r>
                          <a:rPr lang="sv-SE" sz="1100" kern="0" dirty="0">
                            <a:solidFill>
                              <a:srgbClr val="000000"/>
                            </a:solidFill>
                            <a:latin typeface="Garamond"/>
                          </a:rPr>
                          <a:t> in the portfolio. </a:t>
                        </a:r>
                        <a:r>
                          <a:rPr lang="sv-SE" sz="1100" kern="0" dirty="0" err="1">
                            <a:solidFill>
                              <a:srgbClr val="000000"/>
                            </a:solidFill>
                            <a:latin typeface="Garamond"/>
                          </a:rPr>
                          <a:t>Demand</a:t>
                        </a:r>
                        <a:r>
                          <a:rPr lang="sv-SE" sz="1100" kern="0" dirty="0">
                            <a:solidFill>
                              <a:srgbClr val="000000"/>
                            </a:solidFill>
                            <a:latin typeface="Garamond"/>
                          </a:rPr>
                          <a:t> for live sports </a:t>
                        </a:r>
                        <a:r>
                          <a:rPr lang="sv-SE" sz="1100" kern="0" dirty="0" err="1">
                            <a:solidFill>
                              <a:srgbClr val="000000"/>
                            </a:solidFill>
                            <a:latin typeface="Garamond"/>
                          </a:rPr>
                          <a:t>content</a:t>
                        </a:r>
                        <a:r>
                          <a:rPr lang="sv-SE" sz="1100" kern="0" dirty="0">
                            <a:solidFill>
                              <a:srgbClr val="000000"/>
                            </a:solidFill>
                            <a:latin typeface="Garamond"/>
                          </a:rPr>
                          <a:t> </a:t>
                        </a:r>
                        <a:r>
                          <a:rPr lang="sv-SE" sz="1100" kern="0" dirty="0" err="1">
                            <a:solidFill>
                              <a:srgbClr val="000000"/>
                            </a:solidFill>
                            <a:latin typeface="Garamond"/>
                          </a:rPr>
                          <a:t>exploded</a:t>
                        </a:r>
                        <a:r>
                          <a:rPr lang="sv-SE" sz="1100" kern="0" dirty="0">
                            <a:solidFill>
                              <a:srgbClr val="000000"/>
                            </a:solidFill>
                            <a:latin typeface="Garamond"/>
                          </a:rPr>
                          <a:t> </a:t>
                        </a:r>
                        <a:r>
                          <a:rPr lang="sv-SE" sz="1100" kern="0" dirty="0" err="1">
                            <a:solidFill>
                              <a:srgbClr val="000000"/>
                            </a:solidFill>
                            <a:latin typeface="Garamond"/>
                          </a:rPr>
                          <a:t>when</a:t>
                        </a:r>
                        <a:r>
                          <a:rPr lang="sv-SE" sz="1100" kern="0" dirty="0">
                            <a:solidFill>
                              <a:srgbClr val="000000"/>
                            </a:solidFill>
                            <a:latin typeface="Garamond"/>
                          </a:rPr>
                          <a:t> media </a:t>
                        </a:r>
                        <a:r>
                          <a:rPr lang="sv-SE" sz="1100" kern="0" dirty="0" err="1">
                            <a:solidFill>
                              <a:srgbClr val="000000"/>
                            </a:solidFill>
                            <a:latin typeface="Garamond"/>
                          </a:rPr>
                          <a:t>went</a:t>
                        </a:r>
                        <a:r>
                          <a:rPr lang="sv-SE" sz="1100" kern="0" dirty="0">
                            <a:solidFill>
                              <a:srgbClr val="000000"/>
                            </a:solidFill>
                            <a:latin typeface="Garamond"/>
                          </a:rPr>
                          <a:t> digital.</a:t>
                        </a:r>
                      </a:p>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endParaRPr sz="1100" kern="0" dirty="0">
                          <a:solidFill>
                            <a:srgbClr val="000000"/>
                          </a:solidFill>
                          <a:latin typeface="Garamond"/>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2"/>
                    </a:ext>
                  </a:extLst>
                </a:tr>
                <a:tr h="612531">
                  <a:tc>
                    <a:txBody>
                      <a:bodyPr/>
                      <a:lstStyle/>
                      <a:p>
                        <a:pPr algn="ctr">
                          <a:defRPr sz="1800"/>
                        </a:pPr>
                        <a:r>
                          <a:rPr sz="1200" b="1">
                            <a:solidFill>
                              <a:schemeClr val="bg1"/>
                            </a:solidFill>
                          </a:rPr>
                          <a:t>2007</a:t>
                        </a: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chemeClr val="accent5"/>
                      </a:solidFill>
                    </a:tcPr>
                  </a:tc>
                  <a:tc>
                    <a:txBody>
                      <a:bodyPr/>
                      <a:lstStyle/>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err="1">
                            <a:solidFill>
                              <a:srgbClr val="000000"/>
                            </a:solidFill>
                            <a:latin typeface="Garamond"/>
                          </a:rPr>
                          <a:t>Sale</a:t>
                        </a:r>
                        <a:r>
                          <a:rPr lang="sv-SE" sz="1100" kern="0" dirty="0">
                            <a:solidFill>
                              <a:srgbClr val="000000"/>
                            </a:solidFill>
                            <a:latin typeface="Garamond"/>
                          </a:rPr>
                          <a:t> </a:t>
                        </a:r>
                        <a:r>
                          <a:rPr lang="sv-SE" sz="1100" kern="0" dirty="0" err="1">
                            <a:solidFill>
                              <a:srgbClr val="000000"/>
                            </a:solidFill>
                            <a:latin typeface="Garamond"/>
                          </a:rPr>
                          <a:t>of</a:t>
                        </a:r>
                        <a:r>
                          <a:rPr lang="sv-SE" sz="1100" kern="0" dirty="0">
                            <a:solidFill>
                              <a:srgbClr val="000000"/>
                            </a:solidFill>
                            <a:latin typeface="Garamond"/>
                          </a:rPr>
                          <a:t> IEC in Sports to </a:t>
                        </a:r>
                        <a:r>
                          <a:rPr lang="sv-SE" sz="1100" kern="0" dirty="0" err="1">
                            <a:solidFill>
                              <a:srgbClr val="000000"/>
                            </a:solidFill>
                            <a:latin typeface="Garamond"/>
                          </a:rPr>
                          <a:t>Lagardere</a:t>
                        </a:r>
                        <a:r>
                          <a:rPr lang="sv-SE" sz="1100" kern="0" dirty="0">
                            <a:solidFill>
                              <a:srgbClr val="000000"/>
                            </a:solidFill>
                            <a:latin typeface="Garamond"/>
                          </a:rPr>
                          <a:t>. Expansion </a:t>
                        </a:r>
                        <a:r>
                          <a:rPr lang="sv-SE" sz="1100" kern="0" dirty="0" err="1">
                            <a:solidFill>
                              <a:srgbClr val="000000"/>
                            </a:solidFill>
                            <a:latin typeface="Garamond"/>
                          </a:rPr>
                          <a:t>into</a:t>
                        </a:r>
                        <a:r>
                          <a:rPr lang="sv-SE" sz="1100" kern="0" dirty="0">
                            <a:solidFill>
                              <a:srgbClr val="000000"/>
                            </a:solidFill>
                            <a:latin typeface="Garamond"/>
                          </a:rPr>
                          <a:t> event management and premium sports </a:t>
                        </a:r>
                        <a:r>
                          <a:rPr lang="sv-SE" sz="1100" kern="0" dirty="0" err="1">
                            <a:solidFill>
                              <a:srgbClr val="000000"/>
                            </a:solidFill>
                            <a:latin typeface="Garamond"/>
                          </a:rPr>
                          <a:t>content</a:t>
                        </a:r>
                        <a:r>
                          <a:rPr lang="sv-SE" sz="1100" kern="0" dirty="0">
                            <a:solidFill>
                              <a:srgbClr val="000000"/>
                            </a:solidFill>
                            <a:latin typeface="Garamond"/>
                          </a:rPr>
                          <a:t>.</a:t>
                        </a:r>
                        <a:endParaRPr sz="1100" kern="0" dirty="0">
                          <a:solidFill>
                            <a:srgbClr val="000000"/>
                          </a:solidFill>
                          <a:latin typeface="Garamond"/>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rgbClr val="F2F2F2"/>
                      </a:solidFill>
                    </a:tcPr>
                  </a:tc>
                  <a:extLst>
                    <a:ext uri="{0D108BD9-81ED-4DB2-BD59-A6C34878D82A}">
                      <a16:rowId xmlns:a16="http://schemas.microsoft.com/office/drawing/2014/main" val="10003"/>
                    </a:ext>
                  </a:extLst>
                </a:tr>
                <a:tr h="612531">
                  <a:tc>
                    <a:txBody>
                      <a:bodyPr/>
                      <a:lstStyle/>
                      <a:p>
                        <a:pPr algn="ctr">
                          <a:defRPr sz="1800"/>
                        </a:pPr>
                        <a:r>
                          <a:rPr sz="1200" b="1" dirty="0">
                            <a:solidFill>
                              <a:schemeClr val="bg1"/>
                            </a:solidFill>
                          </a:rPr>
                          <a:t>20</a:t>
                        </a:r>
                        <a:r>
                          <a:rPr lang="sv-SE" sz="1200" b="1" dirty="0">
                            <a:solidFill>
                              <a:schemeClr val="bg1"/>
                            </a:solidFill>
                          </a:rPr>
                          <a:t>12</a:t>
                        </a:r>
                        <a:endParaRPr sz="1200" b="1" dirty="0">
                          <a:solidFill>
                            <a:schemeClr val="bg1"/>
                          </a:solidFill>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chemeClr val="accent5"/>
                      </a:solidFill>
                    </a:tcPr>
                  </a:tc>
                  <a:tc>
                    <a:txBody>
                      <a:bodyPr/>
                      <a:lstStyle/>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err="1">
                            <a:solidFill>
                              <a:srgbClr val="000000"/>
                            </a:solidFill>
                            <a:latin typeface="Garamond"/>
                          </a:rPr>
                          <a:t>Departure</a:t>
                        </a:r>
                        <a:r>
                          <a:rPr lang="sv-SE" sz="1100" kern="0" dirty="0">
                            <a:solidFill>
                              <a:srgbClr val="000000"/>
                            </a:solidFill>
                            <a:latin typeface="Garamond"/>
                          </a:rPr>
                          <a:t> from </a:t>
                        </a:r>
                        <a:r>
                          <a:rPr lang="sv-SE" sz="1100" kern="0" dirty="0" err="1">
                            <a:solidFill>
                              <a:srgbClr val="000000"/>
                            </a:solidFill>
                            <a:latin typeface="Garamond"/>
                          </a:rPr>
                          <a:t>Lagardere</a:t>
                        </a:r>
                        <a:r>
                          <a:rPr lang="sv-SE" sz="1100" kern="0" dirty="0">
                            <a:solidFill>
                              <a:srgbClr val="000000"/>
                            </a:solidFill>
                            <a:latin typeface="Garamond"/>
                          </a:rPr>
                          <a:t> </a:t>
                        </a:r>
                        <a:r>
                          <a:rPr lang="sv-SE" sz="1100" kern="0" dirty="0" err="1">
                            <a:solidFill>
                              <a:srgbClr val="000000"/>
                            </a:solidFill>
                            <a:latin typeface="Garamond"/>
                          </a:rPr>
                          <a:t>after</a:t>
                        </a:r>
                        <a:r>
                          <a:rPr lang="sv-SE" sz="1100" kern="0" dirty="0">
                            <a:solidFill>
                              <a:srgbClr val="000000"/>
                            </a:solidFill>
                            <a:latin typeface="Garamond"/>
                          </a:rPr>
                          <a:t> </a:t>
                        </a:r>
                        <a:r>
                          <a:rPr lang="sv-SE" sz="1100" kern="0" dirty="0" err="1">
                            <a:solidFill>
                              <a:srgbClr val="000000"/>
                            </a:solidFill>
                            <a:latin typeface="Garamond"/>
                          </a:rPr>
                          <a:t>change</a:t>
                        </a:r>
                        <a:r>
                          <a:rPr lang="sv-SE" sz="1100" kern="0" dirty="0">
                            <a:solidFill>
                              <a:srgbClr val="000000"/>
                            </a:solidFill>
                            <a:latin typeface="Garamond"/>
                          </a:rPr>
                          <a:t> </a:t>
                        </a:r>
                        <a:r>
                          <a:rPr lang="sv-SE" sz="1100" kern="0" dirty="0" err="1">
                            <a:solidFill>
                              <a:srgbClr val="000000"/>
                            </a:solidFill>
                            <a:latin typeface="Garamond"/>
                          </a:rPr>
                          <a:t>of</a:t>
                        </a:r>
                        <a:r>
                          <a:rPr lang="sv-SE" sz="1100" kern="0" dirty="0">
                            <a:solidFill>
                              <a:srgbClr val="000000"/>
                            </a:solidFill>
                            <a:latin typeface="Garamond"/>
                          </a:rPr>
                          <a:t> management. </a:t>
                        </a:r>
                        <a:r>
                          <a:rPr lang="sv-SE" sz="1100" kern="0" dirty="0" err="1">
                            <a:solidFill>
                              <a:srgbClr val="000000"/>
                            </a:solidFill>
                            <a:latin typeface="Garamond"/>
                          </a:rPr>
                          <a:t>Advisory</a:t>
                        </a:r>
                        <a:r>
                          <a:rPr lang="sv-SE" sz="1100" kern="0" dirty="0">
                            <a:solidFill>
                              <a:srgbClr val="000000"/>
                            </a:solidFill>
                            <a:latin typeface="Garamond"/>
                          </a:rPr>
                          <a:t> position at Stella </a:t>
                        </a:r>
                        <a:r>
                          <a:rPr lang="sv-SE" sz="1100" kern="0" dirty="0" err="1">
                            <a:solidFill>
                              <a:srgbClr val="000000"/>
                            </a:solidFill>
                            <a:latin typeface="Garamond"/>
                          </a:rPr>
                          <a:t>Advisors</a:t>
                        </a:r>
                        <a:r>
                          <a:rPr lang="sv-SE" sz="1100" kern="0" dirty="0">
                            <a:solidFill>
                              <a:srgbClr val="000000"/>
                            </a:solidFill>
                            <a:latin typeface="Garamond"/>
                          </a:rPr>
                          <a:t>, a Nordic investment bank. </a:t>
                        </a:r>
                      </a:p>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err="1">
                            <a:solidFill>
                              <a:srgbClr val="000000"/>
                            </a:solidFill>
                            <a:latin typeface="Garamond"/>
                          </a:rPr>
                          <a:t>Launch</a:t>
                        </a:r>
                        <a:r>
                          <a:rPr lang="sv-SE" sz="1100" kern="0" dirty="0">
                            <a:solidFill>
                              <a:srgbClr val="000000"/>
                            </a:solidFill>
                            <a:latin typeface="Garamond"/>
                          </a:rPr>
                          <a:t> </a:t>
                        </a:r>
                        <a:r>
                          <a:rPr lang="sv-SE" sz="1100" kern="0" dirty="0" err="1">
                            <a:solidFill>
                              <a:srgbClr val="000000"/>
                            </a:solidFill>
                            <a:latin typeface="Garamond"/>
                          </a:rPr>
                          <a:t>of</a:t>
                        </a:r>
                        <a:r>
                          <a:rPr lang="sv-SE" sz="1100" kern="0" dirty="0">
                            <a:solidFill>
                              <a:srgbClr val="000000"/>
                            </a:solidFill>
                            <a:latin typeface="Garamond"/>
                          </a:rPr>
                          <a:t> HBO in the Nordics.</a:t>
                        </a:r>
                        <a:endParaRPr sz="1100" kern="0" dirty="0">
                          <a:solidFill>
                            <a:srgbClr val="000000"/>
                          </a:solidFill>
                          <a:latin typeface="Garamond"/>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4"/>
                    </a:ext>
                  </a:extLst>
                </a:tr>
                <a:tr h="612531">
                  <a:tc>
                    <a:txBody>
                      <a:bodyPr/>
                      <a:lstStyle/>
                      <a:p>
                        <a:pPr algn="ctr">
                          <a:defRPr sz="1800"/>
                        </a:pPr>
                        <a:r>
                          <a:rPr sz="1200" b="1" dirty="0">
                            <a:solidFill>
                              <a:schemeClr val="bg1"/>
                            </a:solidFill>
                          </a:rPr>
                          <a:t>201</a:t>
                        </a:r>
                        <a:r>
                          <a:rPr lang="sv-SE" sz="1200" b="1" dirty="0">
                            <a:solidFill>
                              <a:schemeClr val="bg1"/>
                            </a:solidFill>
                          </a:rPr>
                          <a:t>5</a:t>
                        </a:r>
                        <a:endParaRPr sz="1200" b="1" dirty="0">
                          <a:solidFill>
                            <a:schemeClr val="bg1"/>
                          </a:solidFill>
                        </a:endParaRPr>
                      </a:p>
                    </a:txBody>
                    <a:tcPr marL="8792" marR="8792" marT="8792" marB="8792" anchor="ctr" horzOverflow="overflow">
                      <a:lnL w="12700">
                        <a:miter lim="400000"/>
                      </a:lnL>
                      <a:lnR w="12700">
                        <a:miter lim="400000"/>
                      </a:lnR>
                      <a:lnT w="6350">
                        <a:solidFill>
                          <a:srgbClr val="000000"/>
                        </a:solidFill>
                      </a:lnT>
                      <a:lnB w="12700">
                        <a:solidFill>
                          <a:srgbClr val="000000"/>
                        </a:solidFill>
                      </a:lnB>
                      <a:solidFill>
                        <a:schemeClr val="accent5"/>
                      </a:solidFill>
                    </a:tcPr>
                  </a:tc>
                  <a:tc>
                    <a:txBody>
                      <a:bodyPr/>
                      <a:lstStyle/>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a:solidFill>
                              <a:srgbClr val="000000"/>
                            </a:solidFill>
                            <a:latin typeface="Garamond"/>
                          </a:rPr>
                          <a:t>Foundation </a:t>
                        </a:r>
                        <a:r>
                          <a:rPr lang="sv-SE" sz="1100" kern="0" dirty="0" err="1">
                            <a:solidFill>
                              <a:srgbClr val="000000"/>
                            </a:solidFill>
                            <a:latin typeface="Garamond"/>
                          </a:rPr>
                          <a:t>of</a:t>
                        </a:r>
                        <a:r>
                          <a:rPr lang="sv-SE" sz="1100" kern="0" dirty="0">
                            <a:solidFill>
                              <a:srgbClr val="000000"/>
                            </a:solidFill>
                            <a:latin typeface="Garamond"/>
                          </a:rPr>
                          <a:t> Commercial Sports Media </a:t>
                        </a:r>
                        <a:r>
                          <a:rPr lang="sv-SE" sz="1100" kern="0" dirty="0" err="1">
                            <a:solidFill>
                              <a:srgbClr val="000000"/>
                            </a:solidFill>
                            <a:latin typeface="Garamond"/>
                          </a:rPr>
                          <a:t>focusing</a:t>
                        </a:r>
                        <a:r>
                          <a:rPr lang="sv-SE" sz="1100" kern="0" dirty="0">
                            <a:solidFill>
                              <a:srgbClr val="000000"/>
                            </a:solidFill>
                            <a:latin typeface="Garamond"/>
                          </a:rPr>
                          <a:t> on premium sports </a:t>
                        </a:r>
                        <a:r>
                          <a:rPr lang="sv-SE" sz="1100" kern="0" dirty="0" err="1">
                            <a:solidFill>
                              <a:srgbClr val="000000"/>
                            </a:solidFill>
                            <a:latin typeface="Garamond"/>
                          </a:rPr>
                          <a:t>rights</a:t>
                        </a:r>
                        <a:r>
                          <a:rPr lang="sv-SE" sz="1100" kern="0" dirty="0">
                            <a:solidFill>
                              <a:srgbClr val="000000"/>
                            </a:solidFill>
                            <a:latin typeface="Garamond"/>
                          </a:rPr>
                          <a:t> segment.</a:t>
                        </a:r>
                        <a:endParaRPr sz="1100" kern="0" dirty="0">
                          <a:solidFill>
                            <a:srgbClr val="000000"/>
                          </a:solidFill>
                          <a:latin typeface="Garamond"/>
                        </a:endParaRPr>
                      </a:p>
                    </a:txBody>
                    <a:tcPr marL="8792" marR="8792" marT="8792" marB="8792" anchor="ctr" horzOverflow="overflow">
                      <a:lnL w="12700">
                        <a:miter lim="400000"/>
                      </a:lnL>
                      <a:lnR w="12700">
                        <a:miter lim="400000"/>
                      </a:lnR>
                      <a:lnT w="6350">
                        <a:solidFill>
                          <a:srgbClr val="000000"/>
                        </a:solidFill>
                      </a:lnT>
                      <a:lnB w="12700">
                        <a:solidFill>
                          <a:srgbClr val="000000"/>
                        </a:solidFill>
                      </a:lnB>
                      <a:solidFill>
                        <a:srgbClr val="F2F2F2"/>
                      </a:solidFill>
                    </a:tcPr>
                  </a:tc>
                  <a:extLst>
                    <a:ext uri="{0D108BD9-81ED-4DB2-BD59-A6C34878D82A}">
                      <a16:rowId xmlns:a16="http://schemas.microsoft.com/office/drawing/2014/main" val="10005"/>
                    </a:ext>
                  </a:extLst>
                </a:tr>
              </a:tbl>
            </a:graphicData>
          </a:graphic>
        </p:graphicFrame>
        <p:grpSp>
          <p:nvGrpSpPr>
            <p:cNvPr id="617" name="Group 617"/>
            <p:cNvGrpSpPr/>
            <p:nvPr/>
          </p:nvGrpSpPr>
          <p:grpSpPr>
            <a:xfrm>
              <a:off x="633046" y="1614307"/>
              <a:ext cx="8641375" cy="265948"/>
              <a:chOff x="0" y="-6455"/>
              <a:chExt cx="9361488" cy="288110"/>
            </a:xfrm>
          </p:grpSpPr>
          <p:sp>
            <p:nvSpPr>
              <p:cNvPr id="615" name="Shape 615"/>
              <p:cNvSpPr/>
              <p:nvPr/>
            </p:nvSpPr>
            <p:spPr>
              <a:xfrm>
                <a:off x="0" y="11600"/>
                <a:ext cx="9361488" cy="252001"/>
              </a:xfrm>
              <a:prstGeom prst="rect">
                <a:avLst/>
              </a:prstGeom>
              <a:solidFill>
                <a:schemeClr val="accent3"/>
              </a:solidFill>
              <a:ln w="3175" cap="flat">
                <a:solidFill>
                  <a:srgbClr val="FFFFFF"/>
                </a:solidFill>
                <a:prstDash val="solid"/>
                <a:miter lim="800000"/>
              </a:ln>
              <a:effectLst/>
            </p:spPr>
            <p:txBody>
              <a:bodyPr wrap="square" lIns="0" tIns="0" rIns="0" bIns="0" numCol="1" anchor="ctr">
                <a:noAutofit/>
              </a:bodyPr>
              <a:lstStyle/>
              <a:p>
                <a:pPr defTabSz="844083" hangingPunct="0"/>
                <a:endParaRPr sz="1662" kern="0">
                  <a:solidFill>
                    <a:srgbClr val="000000"/>
                  </a:solidFill>
                  <a:latin typeface="Garamond"/>
                  <a:sym typeface="Garamond"/>
                </a:endParaRPr>
              </a:p>
            </p:txBody>
          </p:sp>
          <p:sp>
            <p:nvSpPr>
              <p:cNvPr id="616" name="Shape 616"/>
              <p:cNvSpPr/>
              <p:nvPr/>
            </p:nvSpPr>
            <p:spPr>
              <a:xfrm>
                <a:off x="0" y="-6455"/>
                <a:ext cx="9361488" cy="2881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31" tIns="33231" rIns="33231" bIns="33231" numCol="1" anchor="ctr">
                <a:spAutoFit/>
              </a:bodyPr>
              <a:lstStyle>
                <a:lvl1pPr>
                  <a:defRPr sz="1400">
                    <a:solidFill>
                      <a:srgbClr val="FFFFFF"/>
                    </a:solidFill>
                  </a:defRPr>
                </a:lvl1pPr>
              </a:lstStyle>
              <a:p>
                <a:pPr defTabSz="844083" hangingPunct="0"/>
                <a:r>
                  <a:rPr lang="sv-SE" sz="1292" kern="0" dirty="0" err="1">
                    <a:latin typeface="Garamond"/>
                    <a:sym typeface="Garamond"/>
                  </a:rPr>
                  <a:t>Important</a:t>
                </a:r>
                <a:r>
                  <a:rPr lang="sv-SE" sz="1292" kern="0" dirty="0">
                    <a:latin typeface="Garamond"/>
                    <a:sym typeface="Garamond"/>
                  </a:rPr>
                  <a:t> events</a:t>
                </a:r>
                <a:endParaRPr sz="1292" kern="0" dirty="0">
                  <a:latin typeface="Garamond"/>
                  <a:sym typeface="Garamond"/>
                </a:endParaRPr>
              </a:p>
            </p:txBody>
          </p:sp>
        </p:grpSp>
      </p:grpSp>
      <p:pic>
        <p:nvPicPr>
          <p:cNvPr id="8" name="image4.jpg" descr="C:\Users\user\Desktop\JPC.pres (4).jpeg">
            <a:extLst>
              <a:ext uri="{FF2B5EF4-FFF2-40B4-BE49-F238E27FC236}">
                <a16:creationId xmlns:a16="http://schemas.microsoft.com/office/drawing/2014/main" id="{4726002F-CAFF-4DE1-A87E-E7F1D48D55FF}"/>
              </a:ext>
            </a:extLst>
          </p:cNvPr>
          <p:cNvPicPr>
            <a:picLocks noChangeAspect="1"/>
          </p:cNvPicPr>
          <p:nvPr/>
        </p:nvPicPr>
        <p:blipFill>
          <a:blip r:embed="rId2">
            <a:extLst/>
          </a:blip>
          <a:srcRect l="13979" t="9505" r="16361" b="3158"/>
          <a:stretch>
            <a:fillRect/>
          </a:stretch>
        </p:blipFill>
        <p:spPr>
          <a:xfrm>
            <a:off x="8294886" y="3207805"/>
            <a:ext cx="616730" cy="1063406"/>
          </a:xfrm>
          <a:prstGeom prst="rect">
            <a:avLst/>
          </a:prstGeom>
          <a:ln w="12700">
            <a:miter lim="400000"/>
          </a:ln>
        </p:spPr>
      </p:pic>
      <p:grpSp>
        <p:nvGrpSpPr>
          <p:cNvPr id="11" name="Group 10">
            <a:extLst>
              <a:ext uri="{FF2B5EF4-FFF2-40B4-BE49-F238E27FC236}">
                <a16:creationId xmlns:a16="http://schemas.microsoft.com/office/drawing/2014/main" id="{707BF612-B8A6-41ED-811B-8904ADDEF1F3}"/>
              </a:ext>
            </a:extLst>
          </p:cNvPr>
          <p:cNvGrpSpPr/>
          <p:nvPr/>
        </p:nvGrpSpPr>
        <p:grpSpPr>
          <a:xfrm>
            <a:off x="273050" y="412749"/>
            <a:ext cx="9512299" cy="342584"/>
            <a:chOff x="273050" y="412749"/>
            <a:chExt cx="9512299" cy="342584"/>
          </a:xfrm>
        </p:grpSpPr>
        <p:sp>
          <p:nvSpPr>
            <p:cNvPr id="12" name="Rubrik 4">
              <a:extLst>
                <a:ext uri="{FF2B5EF4-FFF2-40B4-BE49-F238E27FC236}">
                  <a16:creationId xmlns:a16="http://schemas.microsoft.com/office/drawing/2014/main" id="{6A0D09D8-AEDE-4082-A912-936D12319EF8}"/>
                </a:ext>
              </a:extLst>
            </p:cNvPr>
            <p:cNvSpPr txBox="1">
              <a:spLocks/>
            </p:cNvSpPr>
            <p:nvPr/>
          </p:nvSpPr>
          <p:spPr>
            <a:xfrm>
              <a:off x="423862" y="412749"/>
              <a:ext cx="9361487"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err="1"/>
                <a:t>milestones</a:t>
              </a:r>
              <a:endParaRPr lang="sv-SE" u="none" dirty="0"/>
            </a:p>
          </p:txBody>
        </p:sp>
        <p:cxnSp>
          <p:nvCxnSpPr>
            <p:cNvPr id="13" name="Straight Connector 12">
              <a:extLst>
                <a:ext uri="{FF2B5EF4-FFF2-40B4-BE49-F238E27FC236}">
                  <a16:creationId xmlns:a16="http://schemas.microsoft.com/office/drawing/2014/main" id="{1A57C76A-5DD7-471C-85C4-C360A9C434B5}"/>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93CC22B-A9AA-4E24-960D-CA87EACAAF74}"/>
              </a:ext>
            </a:extLst>
          </p:cNvPr>
          <p:cNvGrpSpPr/>
          <p:nvPr/>
        </p:nvGrpSpPr>
        <p:grpSpPr>
          <a:xfrm>
            <a:off x="4829893" y="6422390"/>
            <a:ext cx="246214" cy="246214"/>
            <a:chOff x="4449611" y="6432288"/>
            <a:chExt cx="246214" cy="246214"/>
          </a:xfrm>
        </p:grpSpPr>
        <p:sp>
          <p:nvSpPr>
            <p:cNvPr id="15" name="Oval 14">
              <a:extLst>
                <a:ext uri="{FF2B5EF4-FFF2-40B4-BE49-F238E27FC236}">
                  <a16:creationId xmlns:a16="http://schemas.microsoft.com/office/drawing/2014/main" id="{65473BB8-11CB-474D-8BF4-3CD0C4578912}"/>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6" name="Slide Number Placeholder 5">
              <a:extLst>
                <a:ext uri="{FF2B5EF4-FFF2-40B4-BE49-F238E27FC236}">
                  <a16:creationId xmlns:a16="http://schemas.microsoft.com/office/drawing/2014/main" id="{B0F2A226-B294-4C17-8A91-E3DC97F18980}"/>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spTree>
    <p:extLst>
      <p:ext uri="{BB962C8B-B14F-4D97-AF65-F5344CB8AC3E}">
        <p14:creationId xmlns:p14="http://schemas.microsoft.com/office/powerpoint/2010/main" val="325989120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265DC94-D420-4404-BED6-DB0D989BF1DB}"/>
              </a:ext>
            </a:extLst>
          </p:cNvPr>
          <p:cNvGrpSpPr/>
          <p:nvPr/>
        </p:nvGrpSpPr>
        <p:grpSpPr>
          <a:xfrm>
            <a:off x="273050" y="412749"/>
            <a:ext cx="9512299" cy="342584"/>
            <a:chOff x="273050" y="412749"/>
            <a:chExt cx="9512299" cy="342584"/>
          </a:xfrm>
        </p:grpSpPr>
        <p:sp>
          <p:nvSpPr>
            <p:cNvPr id="13" name="Rubrik 4">
              <a:extLst>
                <a:ext uri="{FF2B5EF4-FFF2-40B4-BE49-F238E27FC236}">
                  <a16:creationId xmlns:a16="http://schemas.microsoft.com/office/drawing/2014/main" id="{827BF585-F3E1-4559-BB7D-3C943A65BF26}"/>
                </a:ext>
              </a:extLst>
            </p:cNvPr>
            <p:cNvSpPr txBox="1">
              <a:spLocks/>
            </p:cNvSpPr>
            <p:nvPr/>
          </p:nvSpPr>
          <p:spPr>
            <a:xfrm>
              <a:off x="423862" y="412749"/>
              <a:ext cx="9361487"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err="1"/>
                <a:t>Today`s</a:t>
              </a:r>
              <a:r>
                <a:rPr lang="sv-SE" u="none" dirty="0"/>
                <a:t> position in the market</a:t>
              </a:r>
            </a:p>
          </p:txBody>
        </p:sp>
        <p:cxnSp>
          <p:nvCxnSpPr>
            <p:cNvPr id="14" name="Straight Connector 13">
              <a:extLst>
                <a:ext uri="{FF2B5EF4-FFF2-40B4-BE49-F238E27FC236}">
                  <a16:creationId xmlns:a16="http://schemas.microsoft.com/office/drawing/2014/main" id="{3C23C3A3-BBA2-4C44-B26F-EFF7A3BACC0D}"/>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2845F01-C161-4941-8CAE-D8856B374511}"/>
              </a:ext>
            </a:extLst>
          </p:cNvPr>
          <p:cNvGrpSpPr/>
          <p:nvPr/>
        </p:nvGrpSpPr>
        <p:grpSpPr>
          <a:xfrm>
            <a:off x="4829893" y="6422390"/>
            <a:ext cx="246214" cy="246214"/>
            <a:chOff x="4449611" y="6432288"/>
            <a:chExt cx="246214" cy="246214"/>
          </a:xfrm>
        </p:grpSpPr>
        <p:sp>
          <p:nvSpPr>
            <p:cNvPr id="16" name="Oval 15">
              <a:extLst>
                <a:ext uri="{FF2B5EF4-FFF2-40B4-BE49-F238E27FC236}">
                  <a16:creationId xmlns:a16="http://schemas.microsoft.com/office/drawing/2014/main" id="{EBBD2C37-2AE4-4727-8A18-97FCCA4E4EE6}"/>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7" name="Slide Number Placeholder 5">
              <a:extLst>
                <a:ext uri="{FF2B5EF4-FFF2-40B4-BE49-F238E27FC236}">
                  <a16:creationId xmlns:a16="http://schemas.microsoft.com/office/drawing/2014/main" id="{40F6173F-9C32-4F94-9DEE-CE8B0E97E522}"/>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grpSp>
        <p:nvGrpSpPr>
          <p:cNvPr id="5" name="Group 4">
            <a:extLst>
              <a:ext uri="{FF2B5EF4-FFF2-40B4-BE49-F238E27FC236}">
                <a16:creationId xmlns:a16="http://schemas.microsoft.com/office/drawing/2014/main" id="{F8DE00E8-ACF4-4671-996E-85BDF03E8302}"/>
              </a:ext>
            </a:extLst>
          </p:cNvPr>
          <p:cNvGrpSpPr/>
          <p:nvPr/>
        </p:nvGrpSpPr>
        <p:grpSpPr>
          <a:xfrm>
            <a:off x="273050" y="1614307"/>
            <a:ext cx="8641375" cy="2778917"/>
            <a:chOff x="633046" y="1614307"/>
            <a:chExt cx="8641375" cy="2778917"/>
          </a:xfrm>
        </p:grpSpPr>
        <p:graphicFrame>
          <p:nvGraphicFramePr>
            <p:cNvPr id="614" name="Table 614"/>
            <p:cNvGraphicFramePr/>
            <p:nvPr>
              <p:extLst>
                <p:ext uri="{D42A27DB-BD31-4B8C-83A1-F6EECF244321}">
                  <p14:modId xmlns:p14="http://schemas.microsoft.com/office/powerpoint/2010/main" val="1925239890"/>
                </p:ext>
              </p:extLst>
            </p:nvPr>
          </p:nvGraphicFramePr>
          <p:xfrm>
            <a:off x="644769" y="1943100"/>
            <a:ext cx="8616461" cy="2450124"/>
          </p:xfrm>
          <a:graphic>
            <a:graphicData uri="http://schemas.openxmlformats.org/drawingml/2006/table">
              <a:tbl>
                <a:tblPr/>
                <a:tblGrid>
                  <a:gridCol w="1178169">
                    <a:extLst>
                      <a:ext uri="{9D8B030D-6E8A-4147-A177-3AD203B41FA5}">
                        <a16:colId xmlns:a16="http://schemas.microsoft.com/office/drawing/2014/main" val="20000"/>
                      </a:ext>
                    </a:extLst>
                  </a:gridCol>
                  <a:gridCol w="7438292">
                    <a:extLst>
                      <a:ext uri="{9D8B030D-6E8A-4147-A177-3AD203B41FA5}">
                        <a16:colId xmlns:a16="http://schemas.microsoft.com/office/drawing/2014/main" val="20001"/>
                      </a:ext>
                    </a:extLst>
                  </a:gridCol>
                </a:tblGrid>
                <a:tr h="612531">
                  <a:tc>
                    <a:txBody>
                      <a:bodyPr/>
                      <a:lstStyle/>
                      <a:p>
                        <a:pPr algn="ctr">
                          <a:defRPr sz="1800"/>
                        </a:pPr>
                        <a:endParaRPr sz="1200" b="1" dirty="0">
                          <a:solidFill>
                            <a:srgbClr val="FFFFFF"/>
                          </a:solidFill>
                        </a:endParaRPr>
                      </a:p>
                    </a:txBody>
                    <a:tcPr marL="8792" marR="8792" marT="8792" marB="8792" anchor="ctr" horzOverflow="overflow">
                      <a:lnL w="12700">
                        <a:miter lim="400000"/>
                      </a:lnL>
                      <a:lnR w="12700">
                        <a:miter lim="400000"/>
                      </a:lnR>
                      <a:lnT w="12700">
                        <a:solidFill>
                          <a:srgbClr val="000000"/>
                        </a:solidFill>
                      </a:lnT>
                      <a:lnB w="6350">
                        <a:solidFill>
                          <a:srgbClr val="000000"/>
                        </a:solidFill>
                      </a:lnB>
                      <a:solidFill>
                        <a:schemeClr val="accent5">
                          <a:lumMod val="20000"/>
                          <a:lumOff val="80000"/>
                        </a:schemeClr>
                      </a:solidFill>
                    </a:tcPr>
                  </a:tc>
                  <a:tc>
                    <a:txBody>
                      <a:bodyPr/>
                      <a:lstStyle/>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dirty="0">
                            <a:solidFill>
                              <a:srgbClr val="000000"/>
                            </a:solidFill>
                            <a:latin typeface="Garamond"/>
                          </a:rPr>
                          <a:t>A</a:t>
                        </a:r>
                        <a:r>
                          <a:rPr lang="en-US" sz="1100" kern="0" dirty="0">
                            <a:solidFill>
                              <a:srgbClr val="000000"/>
                            </a:solidFill>
                            <a:latin typeface="Garamond"/>
                            <a:ea typeface="Garamond"/>
                            <a:cs typeface="Garamond"/>
                            <a:sym typeface="Garamond"/>
                          </a:rPr>
                          <a:t> European leader in media and technology investment banking.</a:t>
                        </a:r>
                        <a:endParaRPr sz="1100" kern="0" dirty="0">
                          <a:solidFill>
                            <a:srgbClr val="000000"/>
                          </a:solidFill>
                          <a:latin typeface="Garamond"/>
                        </a:endParaRPr>
                      </a:p>
                    </a:txBody>
                    <a:tcPr marL="8792" marR="8792" marT="8792" marB="8792" anchor="ctr" horzOverflow="overflow">
                      <a:lnL w="12700">
                        <a:miter lim="400000"/>
                      </a:lnL>
                      <a:lnR w="12700">
                        <a:miter lim="400000"/>
                      </a:lnR>
                      <a:lnT w="12700">
                        <a:solidFill>
                          <a:srgbClr val="000000"/>
                        </a:solidFill>
                      </a:lnT>
                      <a:lnB w="6350">
                        <a:solidFill>
                          <a:srgbClr val="000000"/>
                        </a:solidFill>
                      </a:lnB>
                      <a:solidFill>
                        <a:srgbClr val="FFFFFF"/>
                      </a:solidFill>
                    </a:tcPr>
                  </a:tc>
                  <a:extLst>
                    <a:ext uri="{0D108BD9-81ED-4DB2-BD59-A6C34878D82A}">
                      <a16:rowId xmlns:a16="http://schemas.microsoft.com/office/drawing/2014/main" val="10000"/>
                    </a:ext>
                  </a:extLst>
                </a:tr>
                <a:tr h="612531">
                  <a:tc>
                    <a:txBody>
                      <a:bodyPr/>
                      <a:lstStyle/>
                      <a:p>
                        <a:pPr algn="ctr">
                          <a:defRPr sz="1800"/>
                        </a:pPr>
                        <a:r>
                          <a:rPr lang="sv-SE" sz="1200" b="1" dirty="0">
                            <a:solidFill>
                              <a:srgbClr val="FFFFFF"/>
                            </a:solidFill>
                          </a:rPr>
                          <a:t>DMC</a:t>
                        </a:r>
                        <a:endParaRPr sz="1200" b="1" dirty="0">
                          <a:solidFill>
                            <a:srgbClr val="FFFFFF"/>
                          </a:solidFill>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chemeClr val="accent5">
                          <a:lumMod val="20000"/>
                          <a:lumOff val="80000"/>
                        </a:schemeClr>
                      </a:solidFill>
                    </a:tcPr>
                  </a:tc>
                  <a:tc>
                    <a:txBody>
                      <a:bodyPr/>
                      <a:lstStyle/>
                      <a:p>
                        <a:pPr marL="141559" lvl="1" indent="-141559" algn="l" defTabSz="709028" rtl="0" eaLnBrk="1" latinLnBrk="0" hangingPunct="0">
                          <a:spcBef>
                            <a:spcPts val="923"/>
                          </a:spcBef>
                          <a:buClr>
                            <a:srgbClr val="435685"/>
                          </a:buClr>
                          <a:buSzPct val="90000"/>
                          <a:buFontTx/>
                          <a:buChar char="■"/>
                          <a:defRPr sz="1100">
                            <a:latin typeface="Garamond"/>
                            <a:ea typeface="Garamond"/>
                            <a:cs typeface="Garamond"/>
                            <a:sym typeface="Garamond"/>
                          </a:defRPr>
                        </a:pPr>
                        <a:r>
                          <a:rPr lang="sv-SE" sz="1100" kern="0" baseline="0" dirty="0">
                            <a:solidFill>
                              <a:srgbClr val="000000"/>
                            </a:solidFill>
                            <a:latin typeface="Garamond"/>
                          </a:rPr>
                          <a:t>Full service post </a:t>
                        </a:r>
                        <a:r>
                          <a:rPr lang="sv-SE" sz="1100" kern="0" baseline="0" dirty="0" err="1">
                            <a:solidFill>
                              <a:srgbClr val="000000"/>
                            </a:solidFill>
                            <a:latin typeface="Garamond"/>
                          </a:rPr>
                          <a:t>production</a:t>
                        </a:r>
                        <a:r>
                          <a:rPr lang="sv-SE" sz="1100" kern="0" baseline="0" dirty="0">
                            <a:solidFill>
                              <a:srgbClr val="000000"/>
                            </a:solidFill>
                            <a:latin typeface="Garamond"/>
                          </a:rPr>
                          <a:t> service </a:t>
                        </a:r>
                        <a:r>
                          <a:rPr lang="sv-SE" sz="1100" kern="0" baseline="0" dirty="0" err="1">
                            <a:solidFill>
                              <a:srgbClr val="000000"/>
                            </a:solidFill>
                            <a:latin typeface="Garamond"/>
                          </a:rPr>
                          <a:t>company</a:t>
                        </a:r>
                        <a:r>
                          <a:rPr lang="sv-SE" sz="1100" kern="0" baseline="0" dirty="0">
                            <a:solidFill>
                              <a:srgbClr val="000000"/>
                            </a:solidFill>
                            <a:latin typeface="Garamond"/>
                          </a:rPr>
                          <a:t> in Stockholm and an </a:t>
                        </a:r>
                        <a:r>
                          <a:rPr lang="sv-SE" sz="1100" kern="0" baseline="0" dirty="0" err="1">
                            <a:solidFill>
                              <a:srgbClr val="000000"/>
                            </a:solidFill>
                            <a:latin typeface="Garamond"/>
                          </a:rPr>
                          <a:t>incubator</a:t>
                        </a:r>
                        <a:r>
                          <a:rPr lang="sv-SE" sz="1100" kern="0" baseline="0" dirty="0">
                            <a:solidFill>
                              <a:srgbClr val="000000"/>
                            </a:solidFill>
                            <a:latin typeface="Garamond"/>
                          </a:rPr>
                          <a:t> for spot and </a:t>
                        </a:r>
                        <a:r>
                          <a:rPr lang="sv-SE" sz="1100" kern="0" baseline="0" dirty="0" err="1">
                            <a:solidFill>
                              <a:srgbClr val="000000"/>
                            </a:solidFill>
                            <a:latin typeface="Garamond"/>
                          </a:rPr>
                          <a:t>technology</a:t>
                        </a:r>
                        <a:r>
                          <a:rPr lang="sv-SE" sz="1100" kern="0" baseline="0" dirty="0">
                            <a:solidFill>
                              <a:srgbClr val="000000"/>
                            </a:solidFill>
                            <a:latin typeface="Garamond"/>
                          </a:rPr>
                          <a:t> </a:t>
                        </a:r>
                        <a:r>
                          <a:rPr lang="sv-SE" sz="1100" kern="0" baseline="0" dirty="0" err="1">
                            <a:solidFill>
                              <a:srgbClr val="000000"/>
                            </a:solidFill>
                            <a:latin typeface="Garamond"/>
                          </a:rPr>
                          <a:t>companies</a:t>
                        </a:r>
                        <a:r>
                          <a:rPr lang="sv-SE" sz="1100" kern="0" baseline="0" dirty="0">
                            <a:solidFill>
                              <a:srgbClr val="000000"/>
                            </a:solidFill>
                            <a:latin typeface="Garamond"/>
                          </a:rPr>
                          <a:t>. DMC is a </a:t>
                        </a:r>
                        <a:r>
                          <a:rPr lang="sv-SE" sz="1100" kern="0" baseline="0" dirty="0" err="1">
                            <a:solidFill>
                              <a:srgbClr val="000000"/>
                            </a:solidFill>
                            <a:latin typeface="Garamond"/>
                          </a:rPr>
                          <a:t>hub</a:t>
                        </a:r>
                        <a:r>
                          <a:rPr lang="sv-SE" sz="1100" kern="0" baseline="0" dirty="0">
                            <a:solidFill>
                              <a:srgbClr val="000000"/>
                            </a:solidFill>
                            <a:latin typeface="Garamond"/>
                          </a:rPr>
                          <a:t> in a global sport </a:t>
                        </a:r>
                        <a:r>
                          <a:rPr lang="sv-SE" sz="1100" kern="0" baseline="0" dirty="0" err="1">
                            <a:solidFill>
                              <a:srgbClr val="000000"/>
                            </a:solidFill>
                            <a:latin typeface="Garamond"/>
                          </a:rPr>
                          <a:t>infrastructure</a:t>
                        </a:r>
                        <a:r>
                          <a:rPr lang="sv-SE" sz="1100" kern="0" baseline="0" dirty="0">
                            <a:solidFill>
                              <a:srgbClr val="000000"/>
                            </a:solidFill>
                            <a:latin typeface="Garamond"/>
                          </a:rPr>
                          <a:t> </a:t>
                        </a:r>
                        <a:r>
                          <a:rPr lang="sv-SE" sz="1100" kern="0" baseline="0" dirty="0" err="1">
                            <a:solidFill>
                              <a:srgbClr val="000000"/>
                            </a:solidFill>
                            <a:latin typeface="Garamond"/>
                          </a:rPr>
                          <a:t>network</a:t>
                        </a:r>
                        <a:r>
                          <a:rPr lang="sv-SE" sz="1100" kern="0" baseline="0" dirty="0">
                            <a:solidFill>
                              <a:srgbClr val="000000"/>
                            </a:solidFill>
                            <a:latin typeface="Garamond"/>
                          </a:rPr>
                          <a:t> and service </a:t>
                        </a:r>
                        <a:r>
                          <a:rPr lang="sv-SE" sz="1100" kern="0" baseline="0" dirty="0" err="1">
                            <a:solidFill>
                              <a:srgbClr val="000000"/>
                            </a:solidFill>
                            <a:latin typeface="Garamond"/>
                          </a:rPr>
                          <a:t>clients</a:t>
                        </a:r>
                        <a:r>
                          <a:rPr lang="sv-SE" sz="1100" kern="0" baseline="0" dirty="0">
                            <a:solidFill>
                              <a:srgbClr val="000000"/>
                            </a:solidFill>
                            <a:latin typeface="Garamond"/>
                          </a:rPr>
                          <a:t> all </a:t>
                        </a:r>
                        <a:r>
                          <a:rPr lang="sv-SE" sz="1100" kern="0" baseline="0" dirty="0" err="1">
                            <a:solidFill>
                              <a:srgbClr val="000000"/>
                            </a:solidFill>
                            <a:latin typeface="Garamond"/>
                          </a:rPr>
                          <a:t>around</a:t>
                        </a:r>
                        <a:r>
                          <a:rPr lang="sv-SE" sz="1100" kern="0" baseline="0" dirty="0">
                            <a:solidFill>
                              <a:srgbClr val="000000"/>
                            </a:solidFill>
                            <a:latin typeface="Garamond"/>
                          </a:rPr>
                          <a:t> the </a:t>
                        </a:r>
                        <a:r>
                          <a:rPr lang="sv-SE" sz="1100" kern="0" baseline="0" dirty="0" err="1">
                            <a:solidFill>
                              <a:srgbClr val="000000"/>
                            </a:solidFill>
                            <a:latin typeface="Garamond"/>
                          </a:rPr>
                          <a:t>world</a:t>
                        </a:r>
                        <a:r>
                          <a:rPr lang="sv-SE" sz="1100" kern="0" baseline="0" dirty="0">
                            <a:solidFill>
                              <a:srgbClr val="000000"/>
                            </a:solidFill>
                            <a:latin typeface="Garamond"/>
                          </a:rPr>
                          <a:t>.</a:t>
                        </a:r>
                        <a:endParaRPr sz="1100" kern="0" dirty="0">
                          <a:solidFill>
                            <a:srgbClr val="000000"/>
                          </a:solidFill>
                          <a:latin typeface="Garamond"/>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rgbClr val="F2F2F2"/>
                      </a:solidFill>
                    </a:tcPr>
                  </a:tc>
                  <a:extLst>
                    <a:ext uri="{0D108BD9-81ED-4DB2-BD59-A6C34878D82A}">
                      <a16:rowId xmlns:a16="http://schemas.microsoft.com/office/drawing/2014/main" val="10001"/>
                    </a:ext>
                  </a:extLst>
                </a:tr>
                <a:tr h="612531">
                  <a:tc>
                    <a:txBody>
                      <a:bodyPr/>
                      <a:lstStyle/>
                      <a:p>
                        <a:pPr algn="ctr">
                          <a:defRPr sz="1800"/>
                        </a:pPr>
                        <a:endParaRPr sz="1200" b="1" dirty="0">
                          <a:solidFill>
                            <a:srgbClr val="FF0000"/>
                          </a:solidFill>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chemeClr val="accent5">
                          <a:lumMod val="20000"/>
                          <a:lumOff val="80000"/>
                        </a:schemeClr>
                      </a:solidFill>
                    </a:tcPr>
                  </a:tc>
                  <a:tc>
                    <a:txBody>
                      <a:bodyPr/>
                      <a:lstStyle/>
                      <a:p>
                        <a:pPr marL="171450" lvl="1" indent="-171450" algn="l">
                          <a:buSzPct val="100000"/>
                          <a:buFont typeface="Arial"/>
                          <a:buChar char="•"/>
                          <a:defRPr sz="1300"/>
                        </a:pPr>
                        <a:r>
                          <a:rPr lang="sv-SE" sz="1200" dirty="0" err="1"/>
                          <a:t>Sportway</a:t>
                        </a:r>
                        <a:r>
                          <a:rPr lang="sv-SE" sz="1200" baseline="0" dirty="0"/>
                          <a:t> is a </a:t>
                        </a:r>
                        <a:r>
                          <a:rPr lang="sv-SE" sz="1200" baseline="0" dirty="0" err="1"/>
                          <a:t>youth</a:t>
                        </a:r>
                        <a:r>
                          <a:rPr lang="sv-SE" sz="1200" baseline="0" dirty="0"/>
                          <a:t> sport live service </a:t>
                        </a:r>
                        <a:r>
                          <a:rPr lang="sv-SE" sz="1200" baseline="0" dirty="0" err="1"/>
                          <a:t>platform</a:t>
                        </a:r>
                        <a:r>
                          <a:rPr lang="sv-SE" sz="1200" baseline="0" dirty="0"/>
                          <a:t>. Experimental business approach in terms </a:t>
                        </a:r>
                        <a:r>
                          <a:rPr lang="sv-SE" sz="1200" baseline="0" dirty="0" err="1"/>
                          <a:t>of</a:t>
                        </a:r>
                        <a:r>
                          <a:rPr lang="sv-SE" sz="1200" baseline="0" dirty="0"/>
                          <a:t> </a:t>
                        </a:r>
                        <a:r>
                          <a:rPr lang="sv-SE" sz="1200" baseline="0" dirty="0" err="1"/>
                          <a:t>low</a:t>
                        </a:r>
                        <a:r>
                          <a:rPr lang="sv-SE" sz="1200" baseline="0" dirty="0"/>
                          <a:t> </a:t>
                        </a:r>
                        <a:r>
                          <a:rPr lang="sv-SE" sz="1200" baseline="0" dirty="0" err="1"/>
                          <a:t>cost</a:t>
                        </a:r>
                        <a:r>
                          <a:rPr lang="sv-SE" sz="1200" baseline="0" dirty="0"/>
                          <a:t> and </a:t>
                        </a:r>
                        <a:r>
                          <a:rPr lang="sv-SE" sz="1200" baseline="0" dirty="0" err="1"/>
                          <a:t>high</a:t>
                        </a:r>
                        <a:r>
                          <a:rPr lang="sv-SE" sz="1200" baseline="0" dirty="0"/>
                          <a:t> </a:t>
                        </a:r>
                        <a:r>
                          <a:rPr lang="sv-SE" sz="1200" baseline="0" dirty="0" err="1"/>
                          <a:t>efficient</a:t>
                        </a:r>
                        <a:r>
                          <a:rPr lang="sv-SE" sz="1200" baseline="0" dirty="0"/>
                          <a:t> </a:t>
                        </a:r>
                        <a:r>
                          <a:rPr lang="sv-SE" sz="1200" baseline="0" dirty="0" err="1"/>
                          <a:t>production</a:t>
                        </a:r>
                        <a:r>
                          <a:rPr lang="sv-SE" sz="1200" baseline="0" dirty="0"/>
                          <a:t> </a:t>
                        </a:r>
                        <a:r>
                          <a:rPr lang="sv-SE" sz="1200" baseline="0" dirty="0" err="1"/>
                          <a:t>models</a:t>
                        </a:r>
                        <a:r>
                          <a:rPr lang="sv-SE" sz="1200" baseline="0" dirty="0"/>
                          <a:t>. </a:t>
                        </a:r>
                        <a:r>
                          <a:rPr lang="sv-SE" sz="1200" baseline="0" dirty="0" err="1"/>
                          <a:t>App</a:t>
                        </a:r>
                        <a:r>
                          <a:rPr lang="sv-SE" sz="1200" baseline="0" dirty="0"/>
                          <a:t> </a:t>
                        </a:r>
                        <a:r>
                          <a:rPr lang="sv-SE" sz="1200" baseline="0" dirty="0" err="1"/>
                          <a:t>development</a:t>
                        </a:r>
                        <a:r>
                          <a:rPr lang="sv-SE" sz="1200" baseline="0" dirty="0"/>
                          <a:t>. Management </a:t>
                        </a:r>
                        <a:r>
                          <a:rPr lang="sv-SE" sz="1200" baseline="0" dirty="0" err="1"/>
                          <a:t>of</a:t>
                        </a:r>
                        <a:r>
                          <a:rPr lang="sv-SE" sz="1200" baseline="0" dirty="0"/>
                          <a:t> minor </a:t>
                        </a:r>
                        <a:r>
                          <a:rPr lang="sv-SE" sz="1200" baseline="0" dirty="0" err="1"/>
                          <a:t>rights</a:t>
                        </a:r>
                        <a:r>
                          <a:rPr lang="sv-SE" sz="1200" baseline="0" dirty="0"/>
                          <a:t>.</a:t>
                        </a:r>
                        <a:endParaRPr sz="1200" dirty="0"/>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2"/>
                    </a:ext>
                  </a:extLst>
                </a:tr>
                <a:tr h="612531">
                  <a:tc>
                    <a:txBody>
                      <a:bodyPr/>
                      <a:lstStyle/>
                      <a:p>
                        <a:pPr algn="ctr">
                          <a:defRPr sz="1800"/>
                        </a:pPr>
                        <a:endParaRPr sz="1200" b="1" dirty="0">
                          <a:solidFill>
                            <a:srgbClr val="FFFFFF"/>
                          </a:solidFill>
                        </a:endParaRPr>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chemeClr val="accent5">
                          <a:lumMod val="20000"/>
                          <a:lumOff val="80000"/>
                        </a:schemeClr>
                      </a:solidFill>
                    </a:tcPr>
                  </a:tc>
                  <a:tc>
                    <a:txBody>
                      <a:bodyPr/>
                      <a:lstStyle/>
                      <a:p>
                        <a:pPr marL="171450" lvl="1" indent="-171450" algn="l">
                          <a:buSzPct val="100000"/>
                          <a:buFont typeface="Arial"/>
                          <a:buChar char="•"/>
                          <a:defRPr sz="1300"/>
                        </a:pPr>
                        <a:r>
                          <a:rPr lang="sv-SE" sz="1200" dirty="0" err="1"/>
                          <a:t>Advisory</a:t>
                        </a:r>
                        <a:r>
                          <a:rPr lang="sv-SE" sz="1200" dirty="0"/>
                          <a:t> service in the premium sports </a:t>
                        </a:r>
                        <a:r>
                          <a:rPr lang="sv-SE" sz="1200" dirty="0" err="1"/>
                          <a:t>rights</a:t>
                        </a:r>
                        <a:r>
                          <a:rPr lang="sv-SE" sz="1200" dirty="0"/>
                          <a:t> segment.</a:t>
                        </a:r>
                        <a:r>
                          <a:rPr lang="sv-SE" sz="1200" baseline="0" dirty="0"/>
                          <a:t> </a:t>
                        </a:r>
                        <a:r>
                          <a:rPr lang="sv-SE" sz="1200" baseline="0" dirty="0" err="1"/>
                          <a:t>Clients</a:t>
                        </a:r>
                        <a:r>
                          <a:rPr lang="sv-SE" sz="1200" baseline="0" dirty="0"/>
                          <a:t> </a:t>
                        </a:r>
                        <a:r>
                          <a:rPr lang="sv-SE" sz="1200" baseline="0" dirty="0" err="1"/>
                          <a:t>are</a:t>
                        </a:r>
                        <a:r>
                          <a:rPr lang="sv-SE" sz="1200" baseline="0" dirty="0"/>
                          <a:t> </a:t>
                        </a:r>
                        <a:r>
                          <a:rPr lang="sv-SE" sz="1200" baseline="0" dirty="0" err="1"/>
                          <a:t>mainly</a:t>
                        </a:r>
                        <a:r>
                          <a:rPr lang="sv-SE" sz="1200" baseline="0" dirty="0"/>
                          <a:t> </a:t>
                        </a:r>
                        <a:r>
                          <a:rPr lang="sv-SE" sz="1200" baseline="0" dirty="0" err="1"/>
                          <a:t>primary</a:t>
                        </a:r>
                        <a:r>
                          <a:rPr lang="sv-SE" sz="1200" baseline="0" dirty="0"/>
                          <a:t> </a:t>
                        </a:r>
                        <a:r>
                          <a:rPr lang="sv-SE" sz="1200" baseline="0" dirty="0" err="1"/>
                          <a:t>rightsholders</a:t>
                        </a:r>
                        <a:r>
                          <a:rPr lang="sv-SE" sz="1200" baseline="0" dirty="0"/>
                          <a:t>, </a:t>
                        </a:r>
                        <a:r>
                          <a:rPr lang="sv-SE" sz="1200" baseline="0" dirty="0" err="1"/>
                          <a:t>such</a:t>
                        </a:r>
                        <a:r>
                          <a:rPr lang="sv-SE" sz="1200" baseline="0" dirty="0"/>
                          <a:t> as </a:t>
                        </a:r>
                        <a:r>
                          <a:rPr lang="sv-SE" sz="1200" baseline="0" dirty="0" err="1"/>
                          <a:t>ice</a:t>
                        </a:r>
                        <a:r>
                          <a:rPr lang="sv-SE" sz="1200" baseline="0" dirty="0"/>
                          <a:t> hockey </a:t>
                        </a:r>
                        <a:r>
                          <a:rPr lang="sv-SE" sz="1200" baseline="0" dirty="0" err="1"/>
                          <a:t>leagues</a:t>
                        </a:r>
                        <a:r>
                          <a:rPr lang="sv-SE" sz="1200" baseline="0" dirty="0"/>
                          <a:t>.</a:t>
                        </a:r>
                        <a:endParaRPr sz="1200" dirty="0"/>
                      </a:p>
                    </a:txBody>
                    <a:tcPr marL="8792" marR="8792" marT="8792" marB="8792" anchor="ctr" horzOverflow="overflow">
                      <a:lnL w="12700">
                        <a:miter lim="400000"/>
                      </a:lnL>
                      <a:lnR w="12700">
                        <a:miter lim="400000"/>
                      </a:lnR>
                      <a:lnT w="6350">
                        <a:solidFill>
                          <a:srgbClr val="000000"/>
                        </a:solidFill>
                      </a:lnT>
                      <a:lnB w="6350">
                        <a:solidFill>
                          <a:srgbClr val="000000"/>
                        </a:solidFill>
                      </a:lnB>
                      <a:solidFill>
                        <a:srgbClr val="F2F2F2"/>
                      </a:solidFill>
                    </a:tcPr>
                  </a:tc>
                  <a:extLst>
                    <a:ext uri="{0D108BD9-81ED-4DB2-BD59-A6C34878D82A}">
                      <a16:rowId xmlns:a16="http://schemas.microsoft.com/office/drawing/2014/main" val="10003"/>
                    </a:ext>
                  </a:extLst>
                </a:tr>
              </a:tbl>
            </a:graphicData>
          </a:graphic>
        </p:graphicFrame>
        <p:grpSp>
          <p:nvGrpSpPr>
            <p:cNvPr id="617" name="Group 617"/>
            <p:cNvGrpSpPr/>
            <p:nvPr/>
          </p:nvGrpSpPr>
          <p:grpSpPr>
            <a:xfrm>
              <a:off x="633046" y="1614307"/>
              <a:ext cx="8641375" cy="265948"/>
              <a:chOff x="0" y="-6455"/>
              <a:chExt cx="9361488" cy="288110"/>
            </a:xfrm>
          </p:grpSpPr>
          <p:sp>
            <p:nvSpPr>
              <p:cNvPr id="615" name="Shape 615"/>
              <p:cNvSpPr/>
              <p:nvPr/>
            </p:nvSpPr>
            <p:spPr>
              <a:xfrm>
                <a:off x="0" y="11600"/>
                <a:ext cx="9361488" cy="252001"/>
              </a:xfrm>
              <a:prstGeom prst="rect">
                <a:avLst/>
              </a:prstGeom>
              <a:solidFill>
                <a:schemeClr val="accent3"/>
              </a:solidFill>
              <a:ln w="3175" cap="flat">
                <a:solidFill>
                  <a:srgbClr val="FFFFFF"/>
                </a:solidFill>
                <a:prstDash val="solid"/>
                <a:miter lim="800000"/>
              </a:ln>
              <a:effectLst/>
            </p:spPr>
            <p:txBody>
              <a:bodyPr wrap="square" lIns="0" tIns="0" rIns="0" bIns="0" numCol="1" anchor="ctr">
                <a:noAutofit/>
              </a:bodyPr>
              <a:lstStyle/>
              <a:p>
                <a:pPr defTabSz="844083" hangingPunct="0"/>
                <a:endParaRPr sz="1662" kern="0">
                  <a:solidFill>
                    <a:srgbClr val="000000"/>
                  </a:solidFill>
                  <a:latin typeface="Garamond"/>
                  <a:sym typeface="Garamond"/>
                </a:endParaRPr>
              </a:p>
            </p:txBody>
          </p:sp>
          <p:sp>
            <p:nvSpPr>
              <p:cNvPr id="616" name="Shape 616"/>
              <p:cNvSpPr/>
              <p:nvPr/>
            </p:nvSpPr>
            <p:spPr>
              <a:xfrm>
                <a:off x="0" y="-6455"/>
                <a:ext cx="9361488" cy="2881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31" tIns="33231" rIns="33231" bIns="33231" numCol="1" anchor="ctr">
                <a:spAutoFit/>
              </a:bodyPr>
              <a:lstStyle>
                <a:lvl1pPr>
                  <a:defRPr sz="1400">
                    <a:solidFill>
                      <a:srgbClr val="FFFFFF"/>
                    </a:solidFill>
                  </a:defRPr>
                </a:lvl1pPr>
              </a:lstStyle>
              <a:p>
                <a:pPr defTabSz="844083" hangingPunct="0"/>
                <a:r>
                  <a:rPr lang="sv-SE" sz="1292" kern="0" dirty="0">
                    <a:latin typeface="Garamond"/>
                    <a:sym typeface="Garamond"/>
                  </a:rPr>
                  <a:t>Relevant information is </a:t>
                </a:r>
                <a:r>
                  <a:rPr lang="sv-SE" sz="1292" kern="0" dirty="0" err="1">
                    <a:latin typeface="Garamond"/>
                    <a:sym typeface="Garamond"/>
                  </a:rPr>
                  <a:t>key</a:t>
                </a:r>
                <a:r>
                  <a:rPr lang="sv-SE" sz="1292" kern="0" dirty="0">
                    <a:latin typeface="Garamond"/>
                    <a:sym typeface="Garamond"/>
                  </a:rPr>
                  <a:t> for a </a:t>
                </a:r>
                <a:r>
                  <a:rPr lang="sv-SE" sz="1292" kern="0" dirty="0" err="1">
                    <a:latin typeface="Garamond"/>
                    <a:sym typeface="Garamond"/>
                  </a:rPr>
                  <a:t>succesful</a:t>
                </a:r>
                <a:r>
                  <a:rPr lang="sv-SE" sz="1292" kern="0" dirty="0">
                    <a:latin typeface="Garamond"/>
                    <a:sym typeface="Garamond"/>
                  </a:rPr>
                  <a:t> </a:t>
                </a:r>
                <a:r>
                  <a:rPr lang="sv-SE" sz="1292" kern="0" dirty="0" err="1">
                    <a:latin typeface="Garamond"/>
                    <a:sym typeface="Garamond"/>
                  </a:rPr>
                  <a:t>advisory</a:t>
                </a:r>
                <a:r>
                  <a:rPr lang="sv-SE" sz="1292" kern="0" dirty="0">
                    <a:latin typeface="Garamond"/>
                    <a:sym typeface="Garamond"/>
                  </a:rPr>
                  <a:t> </a:t>
                </a:r>
                <a:r>
                  <a:rPr lang="sv-SE" sz="1292" kern="0" dirty="0" err="1">
                    <a:latin typeface="Garamond"/>
                    <a:sym typeface="Garamond"/>
                  </a:rPr>
                  <a:t>role</a:t>
                </a:r>
                <a:endParaRPr sz="1292" kern="0" dirty="0">
                  <a:latin typeface="Garamond"/>
                  <a:sym typeface="Garamond"/>
                </a:endParaRPr>
              </a:p>
            </p:txBody>
          </p:sp>
        </p:grpSp>
        <p:pic>
          <p:nvPicPr>
            <p:cNvPr id="3" name="Bildobjekt 2">
              <a:extLst>
                <a:ext uri="{FF2B5EF4-FFF2-40B4-BE49-F238E27FC236}">
                  <a16:creationId xmlns:a16="http://schemas.microsoft.com/office/drawing/2014/main" id="{183C269C-38D6-4A33-BBE7-BC52CE455225}"/>
                </a:ext>
              </a:extLst>
            </p:cNvPr>
            <p:cNvPicPr>
              <a:picLocks noChangeAspect="1"/>
            </p:cNvPicPr>
            <p:nvPr/>
          </p:nvPicPr>
          <p:blipFill>
            <a:blip r:embed="rId2"/>
            <a:stretch>
              <a:fillRect/>
            </a:stretch>
          </p:blipFill>
          <p:spPr>
            <a:xfrm>
              <a:off x="757546" y="2593140"/>
              <a:ext cx="948297" cy="532639"/>
            </a:xfrm>
            <a:prstGeom prst="rect">
              <a:avLst/>
            </a:prstGeom>
          </p:spPr>
        </p:pic>
        <p:pic>
          <p:nvPicPr>
            <p:cNvPr id="2050" name="Picture 2" descr="Bildresultat för Sportway">
              <a:extLst>
                <a:ext uri="{FF2B5EF4-FFF2-40B4-BE49-F238E27FC236}">
                  <a16:creationId xmlns:a16="http://schemas.microsoft.com/office/drawing/2014/main" id="{E64E5200-F4BE-464A-A9D0-4631132931E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8087" b="25137"/>
            <a:stretch/>
          </p:blipFill>
          <p:spPr bwMode="auto">
            <a:xfrm>
              <a:off x="810312" y="3235958"/>
              <a:ext cx="842765" cy="478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resultat för stella oec">
              <a:extLst>
                <a:ext uri="{FF2B5EF4-FFF2-40B4-BE49-F238E27FC236}">
                  <a16:creationId xmlns:a16="http://schemas.microsoft.com/office/drawing/2014/main" id="{D50724C2-CE2A-4252-8F6C-B2810DA0266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21" t="28554" r="14963" b="36274"/>
            <a:stretch/>
          </p:blipFill>
          <p:spPr bwMode="auto">
            <a:xfrm>
              <a:off x="713269" y="2115823"/>
              <a:ext cx="1036851" cy="271895"/>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objekt 12" descr="csm_colour[1].pdf">
              <a:extLst>
                <a:ext uri="{FF2B5EF4-FFF2-40B4-BE49-F238E27FC236}">
                  <a16:creationId xmlns:a16="http://schemas.microsoft.com/office/drawing/2014/main" id="{0950900E-4BE7-451D-AA33-40820A9F2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475" y="3949422"/>
              <a:ext cx="988438" cy="274105"/>
            </a:xfrm>
            <a:prstGeom prst="rect">
              <a:avLst/>
            </a:prstGeom>
          </p:spPr>
        </p:pic>
      </p:grpSp>
    </p:spTree>
    <p:extLst>
      <p:ext uri="{BB962C8B-B14F-4D97-AF65-F5344CB8AC3E}">
        <p14:creationId xmlns:p14="http://schemas.microsoft.com/office/powerpoint/2010/main" val="423558985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5">
            <a:extLst>
              <a:ext uri="{FF2B5EF4-FFF2-40B4-BE49-F238E27FC236}">
                <a16:creationId xmlns:a16="http://schemas.microsoft.com/office/drawing/2014/main" id="{DA95113D-AAB4-4C32-B42A-3E46D7E14D8B}"/>
              </a:ext>
            </a:extLst>
          </p:cNvPr>
          <p:cNvSpPr/>
          <p:nvPr/>
        </p:nvSpPr>
        <p:spPr>
          <a:xfrm rot="19903588" flipV="1">
            <a:off x="801242" y="3546351"/>
            <a:ext cx="8402169" cy="1968505"/>
          </a:xfrm>
          <a:prstGeom prst="swooshArrow">
            <a:avLst>
              <a:gd name="adj1" fmla="val 25000"/>
              <a:gd name="adj2" fmla="val 25000"/>
            </a:avLst>
          </a:prstGeom>
          <a:solidFill>
            <a:schemeClr val="bg1">
              <a:lumMod val="75000"/>
              <a:alpha val="7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solidFill>
                <a:prstClr val="black">
                  <a:hueOff val="0"/>
                  <a:satOff val="0"/>
                  <a:lumOff val="0"/>
                  <a:alphaOff val="0"/>
                </a:prstClr>
              </a:solidFill>
            </a:endParaRPr>
          </a:p>
        </p:txBody>
      </p:sp>
      <p:grpSp>
        <p:nvGrpSpPr>
          <p:cNvPr id="6" name="Group 5">
            <a:extLst>
              <a:ext uri="{FF2B5EF4-FFF2-40B4-BE49-F238E27FC236}">
                <a16:creationId xmlns:a16="http://schemas.microsoft.com/office/drawing/2014/main" id="{3119362E-0ABD-4674-85AA-C8D13CA9EE15}"/>
              </a:ext>
            </a:extLst>
          </p:cNvPr>
          <p:cNvGrpSpPr/>
          <p:nvPr/>
        </p:nvGrpSpPr>
        <p:grpSpPr>
          <a:xfrm>
            <a:off x="273050" y="412749"/>
            <a:ext cx="9512299" cy="342584"/>
            <a:chOff x="273050" y="412749"/>
            <a:chExt cx="9512299" cy="342584"/>
          </a:xfrm>
        </p:grpSpPr>
        <p:sp>
          <p:nvSpPr>
            <p:cNvPr id="7" name="Rubrik 4">
              <a:extLst>
                <a:ext uri="{FF2B5EF4-FFF2-40B4-BE49-F238E27FC236}">
                  <a16:creationId xmlns:a16="http://schemas.microsoft.com/office/drawing/2014/main" id="{CF5C3BB3-BB43-4DAE-BD33-3202D6CDEBEC}"/>
                </a:ext>
              </a:extLst>
            </p:cNvPr>
            <p:cNvSpPr txBox="1">
              <a:spLocks/>
            </p:cNvSpPr>
            <p:nvPr/>
          </p:nvSpPr>
          <p:spPr>
            <a:xfrm>
              <a:off x="282882" y="412749"/>
              <a:ext cx="9502467"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solidFill>
                    <a:prstClr val="black"/>
                  </a:solidFill>
                  <a:uFill>
                    <a:solidFill>
                      <a:prstClr val="white">
                        <a:lumMod val="75000"/>
                      </a:prstClr>
                    </a:solidFill>
                  </a:uFill>
                </a:rPr>
                <a:t>Sport Media </a:t>
              </a:r>
              <a:r>
                <a:rPr lang="sv-SE" u="none" dirty="0" err="1">
                  <a:solidFill>
                    <a:prstClr val="black"/>
                  </a:solidFill>
                  <a:uFill>
                    <a:solidFill>
                      <a:prstClr val="white">
                        <a:lumMod val="75000"/>
                      </a:prstClr>
                    </a:solidFill>
                  </a:uFill>
                </a:rPr>
                <a:t>Rights</a:t>
              </a:r>
              <a:r>
                <a:rPr lang="sv-SE" u="none" dirty="0">
                  <a:solidFill>
                    <a:prstClr val="black"/>
                  </a:solidFill>
                  <a:uFill>
                    <a:solidFill>
                      <a:prstClr val="white">
                        <a:lumMod val="75000"/>
                      </a:prstClr>
                    </a:solidFill>
                  </a:uFill>
                </a:rPr>
                <a:t> </a:t>
              </a:r>
              <a:r>
                <a:rPr lang="sv-SE" u="none" dirty="0" err="1">
                  <a:solidFill>
                    <a:prstClr val="black"/>
                  </a:solidFill>
                  <a:uFill>
                    <a:solidFill>
                      <a:prstClr val="white">
                        <a:lumMod val="75000"/>
                      </a:prstClr>
                    </a:solidFill>
                  </a:uFill>
                </a:rPr>
                <a:t>development</a:t>
              </a:r>
              <a:endParaRPr lang="sv-SE" u="none" dirty="0">
                <a:solidFill>
                  <a:prstClr val="black"/>
                </a:solidFill>
                <a:uFill>
                  <a:solidFill>
                    <a:prstClr val="white">
                      <a:lumMod val="75000"/>
                    </a:prstClr>
                  </a:solidFill>
                </a:uFill>
              </a:endParaRPr>
            </a:p>
          </p:txBody>
        </p:sp>
        <p:cxnSp>
          <p:nvCxnSpPr>
            <p:cNvPr id="8" name="Straight Connector 7">
              <a:extLst>
                <a:ext uri="{FF2B5EF4-FFF2-40B4-BE49-F238E27FC236}">
                  <a16:creationId xmlns:a16="http://schemas.microsoft.com/office/drawing/2014/main" id="{6E5C0403-88E4-491C-A236-6FC54C77F0ED}"/>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6AC8D42-885F-40AD-ACD5-4F549BF9BFE4}"/>
              </a:ext>
            </a:extLst>
          </p:cNvPr>
          <p:cNvGrpSpPr/>
          <p:nvPr/>
        </p:nvGrpSpPr>
        <p:grpSpPr>
          <a:xfrm>
            <a:off x="4829893" y="6422390"/>
            <a:ext cx="246214" cy="246214"/>
            <a:chOff x="4449611" y="6432288"/>
            <a:chExt cx="246214" cy="246214"/>
          </a:xfrm>
        </p:grpSpPr>
        <p:sp>
          <p:nvSpPr>
            <p:cNvPr id="10" name="Oval 9">
              <a:extLst>
                <a:ext uri="{FF2B5EF4-FFF2-40B4-BE49-F238E27FC236}">
                  <a16:creationId xmlns:a16="http://schemas.microsoft.com/office/drawing/2014/main" id="{D990CB48-4AC4-4679-AC28-1057967DD4A7}"/>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prstClr val="white"/>
                </a:solidFill>
              </a:endParaRPr>
            </a:p>
          </p:txBody>
        </p:sp>
        <p:sp>
          <p:nvSpPr>
            <p:cNvPr id="11" name="Slide Number Placeholder 5">
              <a:extLst>
                <a:ext uri="{FF2B5EF4-FFF2-40B4-BE49-F238E27FC236}">
                  <a16:creationId xmlns:a16="http://schemas.microsoft.com/office/drawing/2014/main" id="{37BC0B91-13A2-4188-BA45-D95C6ED19A16}"/>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algn="ctr">
                <a:defRPr/>
              </a:pPr>
              <a:r>
                <a:rPr lang="sv-SE" b="0" dirty="0">
                  <a:solidFill>
                    <a:prstClr val="white"/>
                  </a:solidFill>
                  <a:latin typeface="Garamond"/>
                </a:rPr>
                <a:t> </a:t>
              </a:r>
              <a:fld id="{C6CC3D56-96BB-45E4-94D9-DF781FE65A81}" type="slidenum">
                <a:rPr lang="sv-SE" smtClean="0">
                  <a:solidFill>
                    <a:prstClr val="white"/>
                  </a:solidFill>
                  <a:latin typeface="Garamond"/>
                </a:rPr>
                <a:pPr algn="ctr">
                  <a:defRPr/>
                </a:pPr>
                <a:t>5</a:t>
              </a:fld>
              <a:endParaRPr lang="sv-SE" dirty="0">
                <a:solidFill>
                  <a:prstClr val="white"/>
                </a:solidFill>
                <a:latin typeface="Garamond"/>
              </a:endParaRPr>
            </a:p>
          </p:txBody>
        </p:sp>
      </p:grpSp>
      <p:sp>
        <p:nvSpPr>
          <p:cNvPr id="12" name="TextBox 11">
            <a:extLst>
              <a:ext uri="{FF2B5EF4-FFF2-40B4-BE49-F238E27FC236}">
                <a16:creationId xmlns:a16="http://schemas.microsoft.com/office/drawing/2014/main" id="{2CBD2D9B-B8D7-44C4-87CA-ED4F872DCD78}"/>
              </a:ext>
            </a:extLst>
          </p:cNvPr>
          <p:cNvSpPr txBox="1"/>
          <p:nvPr/>
        </p:nvSpPr>
        <p:spPr>
          <a:xfrm>
            <a:off x="273050" y="764810"/>
            <a:ext cx="9359900" cy="398206"/>
          </a:xfrm>
          <a:prstGeom prst="rect">
            <a:avLst/>
          </a:prstGeom>
          <a:noFill/>
        </p:spPr>
        <p:txBody>
          <a:bodyPr wrap="square" lIns="36000" tIns="36000" rIns="36000" bIns="36000" rtlCol="0" anchor="ctr">
            <a:noAutofit/>
          </a:bodyPr>
          <a:lstStyle/>
          <a:p>
            <a:r>
              <a:rPr lang="en-US" sz="1200" dirty="0">
                <a:solidFill>
                  <a:prstClr val="black"/>
                </a:solidFill>
              </a:rPr>
              <a:t>Political and technology changes over the past decades have increased demand for sport media rights</a:t>
            </a:r>
          </a:p>
        </p:txBody>
      </p:sp>
      <p:sp>
        <p:nvSpPr>
          <p:cNvPr id="13" name="TextBox 12">
            <a:extLst>
              <a:ext uri="{FF2B5EF4-FFF2-40B4-BE49-F238E27FC236}">
                <a16:creationId xmlns:a16="http://schemas.microsoft.com/office/drawing/2014/main" id="{D2F1A475-483B-4D00-BA3F-A0EE4A7D372C}"/>
              </a:ext>
            </a:extLst>
          </p:cNvPr>
          <p:cNvSpPr txBox="1"/>
          <p:nvPr/>
        </p:nvSpPr>
        <p:spPr>
          <a:xfrm rot="16200000">
            <a:off x="-1297520" y="3964725"/>
            <a:ext cx="3520806" cy="360000"/>
          </a:xfrm>
          <a:prstGeom prst="rect">
            <a:avLst/>
          </a:prstGeom>
          <a:solidFill>
            <a:schemeClr val="accent3"/>
          </a:solidFill>
        </p:spPr>
        <p:txBody>
          <a:bodyPr wrap="square" lIns="36000" tIns="36000" rIns="36000" bIns="36000" rtlCol="0" anchor="ctr">
            <a:noAutofit/>
          </a:bodyPr>
          <a:lstStyle/>
          <a:p>
            <a:pPr algn="ctr"/>
            <a:r>
              <a:rPr lang="en-US" sz="1200" dirty="0">
                <a:solidFill>
                  <a:prstClr val="white"/>
                </a:solidFill>
              </a:rPr>
              <a:t>Demand for Sports Media Rights</a:t>
            </a:r>
          </a:p>
        </p:txBody>
      </p:sp>
      <p:grpSp>
        <p:nvGrpSpPr>
          <p:cNvPr id="90" name="Rectangle 13">
            <a:extLst>
              <a:ext uri="{FF2B5EF4-FFF2-40B4-BE49-F238E27FC236}">
                <a16:creationId xmlns:a16="http://schemas.microsoft.com/office/drawing/2014/main" id="{D647A31C-7136-42A1-B7AC-B6F68D1B8917}"/>
              </a:ext>
            </a:extLst>
          </p:cNvPr>
          <p:cNvGrpSpPr/>
          <p:nvPr/>
        </p:nvGrpSpPr>
        <p:grpSpPr>
          <a:xfrm>
            <a:off x="275744" y="1516875"/>
            <a:ext cx="9357205" cy="251777"/>
            <a:chOff x="0" y="-10378"/>
            <a:chExt cx="9378293" cy="272757"/>
          </a:xfrm>
        </p:grpSpPr>
        <p:sp>
          <p:nvSpPr>
            <p:cNvPr id="91" name="Rektangel">
              <a:extLst>
                <a:ext uri="{FF2B5EF4-FFF2-40B4-BE49-F238E27FC236}">
                  <a16:creationId xmlns:a16="http://schemas.microsoft.com/office/drawing/2014/main" id="{1D66FDFD-AF19-46B6-B744-EB045AEB329A}"/>
                </a:ext>
              </a:extLst>
            </p:cNvPr>
            <p:cNvSpPr/>
            <p:nvPr/>
          </p:nvSpPr>
          <p:spPr>
            <a:xfrm>
              <a:off x="0" y="-2"/>
              <a:ext cx="9378293" cy="252004"/>
            </a:xfrm>
            <a:prstGeom prst="rect">
              <a:avLst/>
            </a:prstGeom>
            <a:solidFill>
              <a:srgbClr val="808080"/>
            </a:solidFill>
            <a:ln w="3175" cap="flat">
              <a:solidFill>
                <a:srgbClr val="FFFFFF"/>
              </a:solidFill>
              <a:prstDash val="solid"/>
              <a:miter lim="8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662" kern="0">
                <a:solidFill>
                  <a:srgbClr val="000000"/>
                </a:solidFill>
                <a:ea typeface="Garamond"/>
                <a:cs typeface="Garamond"/>
                <a:sym typeface="Garamond"/>
              </a:endParaRPr>
            </a:p>
          </p:txBody>
        </p:sp>
        <p:sp>
          <p:nvSpPr>
            <p:cNvPr id="92" name="Swedish Hockey League and Liiga in Finland">
              <a:extLst>
                <a:ext uri="{FF2B5EF4-FFF2-40B4-BE49-F238E27FC236}">
                  <a16:creationId xmlns:a16="http://schemas.microsoft.com/office/drawing/2014/main" id="{92D38DA5-2607-4BAE-9722-74865A0D7D3B}"/>
                </a:ext>
              </a:extLst>
            </p:cNvPr>
            <p:cNvSpPr txBox="1"/>
            <p:nvPr/>
          </p:nvSpPr>
          <p:spPr>
            <a:xfrm>
              <a:off x="0" y="-10378"/>
              <a:ext cx="9378293" cy="272757"/>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defRPr sz="1100">
                  <a:solidFill>
                    <a:srgbClr val="FFFFFF"/>
                  </a:solidFill>
                  <a:latin typeface="Garamond"/>
                  <a:ea typeface="Garamond"/>
                  <a:cs typeface="Garamond"/>
                  <a:sym typeface="Garamond"/>
                </a:defRPr>
              </a:lvl1pPr>
            </a:lstStyle>
            <a:p>
              <a:pPr defTabSz="844083" hangingPunct="0"/>
              <a:r>
                <a:rPr lang="sv-SE" sz="1200" kern="0" dirty="0"/>
                <a:t>Sports Media </a:t>
              </a:r>
              <a:r>
                <a:rPr lang="sv-SE" sz="1200" kern="0" dirty="0" err="1"/>
                <a:t>Rights</a:t>
              </a:r>
              <a:r>
                <a:rPr lang="sv-SE" sz="1200" kern="0" dirty="0"/>
                <a:t> </a:t>
              </a:r>
              <a:r>
                <a:rPr lang="sv-SE" sz="1200" kern="0" dirty="0" err="1"/>
                <a:t>Development</a:t>
              </a:r>
              <a:endParaRPr sz="1200" kern="0" dirty="0"/>
            </a:p>
          </p:txBody>
        </p:sp>
      </p:grpSp>
      <p:pic>
        <p:nvPicPr>
          <p:cNvPr id="55" name="Picture 54">
            <a:extLst>
              <a:ext uri="{FF2B5EF4-FFF2-40B4-BE49-F238E27FC236}">
                <a16:creationId xmlns:a16="http://schemas.microsoft.com/office/drawing/2014/main" id="{260490FF-A34C-4713-BFE1-C1563EF6ADCA}"/>
              </a:ext>
            </a:extLst>
          </p:cNvPr>
          <p:cNvPicPr>
            <a:picLocks noChangeAspect="1"/>
          </p:cNvPicPr>
          <p:nvPr/>
        </p:nvPicPr>
        <p:blipFill>
          <a:blip r:embed="rId2"/>
          <a:stretch>
            <a:fillRect/>
          </a:stretch>
        </p:blipFill>
        <p:spPr>
          <a:xfrm>
            <a:off x="4619422" y="5316340"/>
            <a:ext cx="571013" cy="120522"/>
          </a:xfrm>
          <a:prstGeom prst="rect">
            <a:avLst/>
          </a:prstGeom>
        </p:spPr>
      </p:pic>
      <p:pic>
        <p:nvPicPr>
          <p:cNvPr id="58" name="Picture 58" descr="Bildresultat för t mobile">
            <a:extLst>
              <a:ext uri="{FF2B5EF4-FFF2-40B4-BE49-F238E27FC236}">
                <a16:creationId xmlns:a16="http://schemas.microsoft.com/office/drawing/2014/main" id="{52A4F0A2-9F6E-43F9-9480-1D519A4349B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266" b="21418"/>
          <a:stretch/>
        </p:blipFill>
        <p:spPr bwMode="auto">
          <a:xfrm>
            <a:off x="5266872" y="5274207"/>
            <a:ext cx="427594" cy="204789"/>
          </a:xfrm>
          <a:prstGeom prst="rect">
            <a:avLst/>
          </a:prstGeom>
          <a:noFill/>
          <a:extLst>
            <a:ext uri="{909E8E84-426E-40DD-AFC4-6F175D3DCCD1}">
              <a14:hiddenFill xmlns:a14="http://schemas.microsoft.com/office/drawing/2010/main">
                <a:solidFill>
                  <a:srgbClr val="FFFFFF"/>
                </a:solidFill>
              </a14:hiddenFill>
            </a:ext>
          </a:extLst>
        </p:spPr>
      </p:pic>
      <p:pic>
        <p:nvPicPr>
          <p:cNvPr id="60" name="Bildobjekt 25" descr="Bildobjekt 25">
            <a:extLst>
              <a:ext uri="{FF2B5EF4-FFF2-40B4-BE49-F238E27FC236}">
                <a16:creationId xmlns:a16="http://schemas.microsoft.com/office/drawing/2014/main" id="{D7D520CE-C967-4F1B-9DAC-6386A9898A89}"/>
              </a:ext>
            </a:extLst>
          </p:cNvPr>
          <p:cNvPicPr>
            <a:picLocks noChangeAspect="1"/>
          </p:cNvPicPr>
          <p:nvPr/>
        </p:nvPicPr>
        <p:blipFill>
          <a:blip r:embed="rId4">
            <a:extLst/>
          </a:blip>
          <a:stretch>
            <a:fillRect/>
          </a:stretch>
        </p:blipFill>
        <p:spPr>
          <a:xfrm>
            <a:off x="4626763" y="4827514"/>
            <a:ext cx="1054251" cy="203074"/>
          </a:xfrm>
          <a:prstGeom prst="rect">
            <a:avLst/>
          </a:prstGeom>
          <a:ln w="12700">
            <a:miter lim="400000"/>
          </a:ln>
        </p:spPr>
      </p:pic>
      <p:pic>
        <p:nvPicPr>
          <p:cNvPr id="62" name="Bildobjekt 45" descr="Bildobjekt 45">
            <a:extLst>
              <a:ext uri="{FF2B5EF4-FFF2-40B4-BE49-F238E27FC236}">
                <a16:creationId xmlns:a16="http://schemas.microsoft.com/office/drawing/2014/main" id="{859E9C57-8BAE-4382-9E4F-8201238A06C6}"/>
              </a:ext>
            </a:extLst>
          </p:cNvPr>
          <p:cNvPicPr>
            <a:picLocks noChangeAspect="1"/>
          </p:cNvPicPr>
          <p:nvPr/>
        </p:nvPicPr>
        <p:blipFill>
          <a:blip r:embed="rId5">
            <a:extLst/>
          </a:blip>
          <a:stretch>
            <a:fillRect/>
          </a:stretch>
        </p:blipFill>
        <p:spPr>
          <a:xfrm>
            <a:off x="4651347" y="4451487"/>
            <a:ext cx="320211" cy="320211"/>
          </a:xfrm>
          <a:prstGeom prst="rect">
            <a:avLst/>
          </a:prstGeom>
          <a:ln w="12700">
            <a:miter lim="400000"/>
          </a:ln>
        </p:spPr>
      </p:pic>
      <p:pic>
        <p:nvPicPr>
          <p:cNvPr id="64" name="Bildobjekt 69" descr="cid:1961a191-60bb-444c-a49f-b6fbc096d74e@EURPRD10.PROD.OUTLOOK.COM">
            <a:extLst>
              <a:ext uri="{FF2B5EF4-FFF2-40B4-BE49-F238E27FC236}">
                <a16:creationId xmlns:a16="http://schemas.microsoft.com/office/drawing/2014/main" id="{380353AC-2BC3-4AD3-BFED-1AA0BFCC25A6}"/>
              </a:ext>
            </a:extLst>
          </p:cNvPr>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070679" y="4477040"/>
            <a:ext cx="629615" cy="269105"/>
          </a:xfrm>
          <a:prstGeom prst="rect">
            <a:avLst/>
          </a:prstGeom>
          <a:noFill/>
          <a:ln>
            <a:noFill/>
          </a:ln>
        </p:spPr>
      </p:pic>
      <p:pic>
        <p:nvPicPr>
          <p:cNvPr id="65" name="Bildobjekt 72" descr="cid:0daf0520-dc38-48f8-8a45-c92262a9db4a@EURPRD10.PROD.OUTLOOK.COM">
            <a:extLst>
              <a:ext uri="{FF2B5EF4-FFF2-40B4-BE49-F238E27FC236}">
                <a16:creationId xmlns:a16="http://schemas.microsoft.com/office/drawing/2014/main" id="{7A678ADB-D66B-494C-9EA4-B06D2F03890D}"/>
              </a:ext>
            </a:extLst>
          </p:cNvPr>
          <p:cNvPicPr/>
          <p:nvPr/>
        </p:nvPicPr>
        <p:blipFill>
          <a:blip r:embed="rId8" r:link="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7411" y="4243507"/>
            <a:ext cx="876300" cy="170180"/>
          </a:xfrm>
          <a:prstGeom prst="rect">
            <a:avLst/>
          </a:prstGeom>
          <a:noFill/>
          <a:ln>
            <a:noFill/>
          </a:ln>
        </p:spPr>
      </p:pic>
      <p:pic>
        <p:nvPicPr>
          <p:cNvPr id="66" name="Picture 15" descr="5734d636-e413-4190-b159-ae5c7c103016@EURPRD10">
            <a:extLst>
              <a:ext uri="{FF2B5EF4-FFF2-40B4-BE49-F238E27FC236}">
                <a16:creationId xmlns:a16="http://schemas.microsoft.com/office/drawing/2014/main" id="{E7DBC53A-41F2-446C-93AE-DCE4F3E9DF3F}"/>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6784" y="3879045"/>
            <a:ext cx="675953" cy="32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6" descr="107efb87-bce5-4af8-8aac-dea267d57f9a@EURPRD10">
            <a:extLst>
              <a:ext uri="{FF2B5EF4-FFF2-40B4-BE49-F238E27FC236}">
                <a16:creationId xmlns:a16="http://schemas.microsoft.com/office/drawing/2014/main" id="{E6EE690C-5C50-4F54-BDEA-F1D2BA14283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1462" t="9258"/>
          <a:stretch/>
        </p:blipFill>
        <p:spPr bwMode="auto">
          <a:xfrm>
            <a:off x="4489346" y="3939981"/>
            <a:ext cx="613302" cy="28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7" descr="a89849fb-b1c1-430e-994f-bb5964bb36b5@EURPRD10">
            <a:extLst>
              <a:ext uri="{FF2B5EF4-FFF2-40B4-BE49-F238E27FC236}">
                <a16:creationId xmlns:a16="http://schemas.microsoft.com/office/drawing/2014/main" id="{CA8EE9CB-A3E5-465D-AE50-78BF025EA7C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45012" y="5051840"/>
            <a:ext cx="1017752" cy="16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2" descr="Bildresultat för orf tv">
            <a:extLst>
              <a:ext uri="{FF2B5EF4-FFF2-40B4-BE49-F238E27FC236}">
                <a16:creationId xmlns:a16="http://schemas.microsoft.com/office/drawing/2014/main" id="{DEA82528-D356-4A50-B24C-75191697DFF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4418" y="5704126"/>
            <a:ext cx="352495" cy="1507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Bildresultat för ard tv">
            <a:extLst>
              <a:ext uri="{FF2B5EF4-FFF2-40B4-BE49-F238E27FC236}">
                <a16:creationId xmlns:a16="http://schemas.microsoft.com/office/drawing/2014/main" id="{AC8DA042-8230-4C52-9A93-24DB59579E8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2656" y="5719378"/>
            <a:ext cx="352495" cy="1202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Bildresultat för 2df tv">
            <a:extLst>
              <a:ext uri="{FF2B5EF4-FFF2-40B4-BE49-F238E27FC236}">
                <a16:creationId xmlns:a16="http://schemas.microsoft.com/office/drawing/2014/main" id="{95912CE4-796A-4C25-AB19-EAA49F9B40A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98139" y="5692320"/>
            <a:ext cx="291318" cy="1743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Bildresultat för eurosport tv">
            <a:extLst>
              <a:ext uri="{FF2B5EF4-FFF2-40B4-BE49-F238E27FC236}">
                <a16:creationId xmlns:a16="http://schemas.microsoft.com/office/drawing/2014/main" id="{9CEE9DDF-049D-40D9-A0B0-D5E81AB90AB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70370" y="4913633"/>
            <a:ext cx="492708" cy="32564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Bildresultat för bbc tv">
            <a:extLst>
              <a:ext uri="{FF2B5EF4-FFF2-40B4-BE49-F238E27FC236}">
                <a16:creationId xmlns:a16="http://schemas.microsoft.com/office/drawing/2014/main" id="{51B40D6F-2B8D-43CB-A8AB-3612FDB4A6D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654" t="34693" r="2084" b="34835"/>
          <a:stretch/>
        </p:blipFill>
        <p:spPr bwMode="auto">
          <a:xfrm>
            <a:off x="791039" y="5464842"/>
            <a:ext cx="502476" cy="16072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8BC0309C-52F1-45B7-9ABD-008D7D5ABF37}"/>
              </a:ext>
            </a:extLst>
          </p:cNvPr>
          <p:cNvPicPr>
            <a:picLocks noChangeAspect="1"/>
          </p:cNvPicPr>
          <p:nvPr/>
        </p:nvPicPr>
        <p:blipFill>
          <a:blip r:embed="rId18"/>
          <a:stretch>
            <a:fillRect/>
          </a:stretch>
        </p:blipFill>
        <p:spPr>
          <a:xfrm>
            <a:off x="1968266" y="5380873"/>
            <a:ext cx="423462" cy="196930"/>
          </a:xfrm>
          <a:prstGeom prst="rect">
            <a:avLst/>
          </a:prstGeom>
        </p:spPr>
      </p:pic>
      <p:pic>
        <p:nvPicPr>
          <p:cNvPr id="75" name="Picture 74">
            <a:extLst>
              <a:ext uri="{FF2B5EF4-FFF2-40B4-BE49-F238E27FC236}">
                <a16:creationId xmlns:a16="http://schemas.microsoft.com/office/drawing/2014/main" id="{C712CDEC-4A96-4364-BD04-D5F4D76E66D6}"/>
              </a:ext>
            </a:extLst>
          </p:cNvPr>
          <p:cNvPicPr>
            <a:picLocks noChangeAspect="1"/>
          </p:cNvPicPr>
          <p:nvPr/>
        </p:nvPicPr>
        <p:blipFill>
          <a:blip r:embed="rId19"/>
          <a:stretch>
            <a:fillRect/>
          </a:stretch>
        </p:blipFill>
        <p:spPr>
          <a:xfrm>
            <a:off x="2493966" y="5681203"/>
            <a:ext cx="572184" cy="120525"/>
          </a:xfrm>
          <a:prstGeom prst="rect">
            <a:avLst/>
          </a:prstGeom>
        </p:spPr>
      </p:pic>
      <p:pic>
        <p:nvPicPr>
          <p:cNvPr id="76" name="Picture 26" descr="Bildresultat för lagardere">
            <a:extLst>
              <a:ext uri="{FF2B5EF4-FFF2-40B4-BE49-F238E27FC236}">
                <a16:creationId xmlns:a16="http://schemas.microsoft.com/office/drawing/2014/main" id="{1DDA5747-1FEE-4AE2-96B5-3E3F570C4C73}"/>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8701" y="4697584"/>
            <a:ext cx="660495" cy="20079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8" descr="Bildresultat för infront sports media tv">
            <a:extLst>
              <a:ext uri="{FF2B5EF4-FFF2-40B4-BE49-F238E27FC236}">
                <a16:creationId xmlns:a16="http://schemas.microsoft.com/office/drawing/2014/main" id="{38C4B742-611D-464B-9DC7-0264EB97158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20432" y="5010566"/>
            <a:ext cx="624468" cy="22116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2B5DA7D5-D8BC-4F57-9E76-6D86986D552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7251698" y="2820528"/>
            <a:ext cx="514850" cy="514850"/>
          </a:xfrm>
          <a:prstGeom prst="rect">
            <a:avLst/>
          </a:prstGeom>
        </p:spPr>
      </p:pic>
      <p:pic>
        <p:nvPicPr>
          <p:cNvPr id="79" name="Picture 44" descr="Bildresultat för youtube">
            <a:extLst>
              <a:ext uri="{FF2B5EF4-FFF2-40B4-BE49-F238E27FC236}">
                <a16:creationId xmlns:a16="http://schemas.microsoft.com/office/drawing/2014/main" id="{ADBAC717-D362-4B13-B765-EB273AA5501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067959" y="3250867"/>
            <a:ext cx="1655432" cy="66217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6" descr="Bildresultat för skygo">
            <a:extLst>
              <a:ext uri="{FF2B5EF4-FFF2-40B4-BE49-F238E27FC236}">
                <a16:creationId xmlns:a16="http://schemas.microsoft.com/office/drawing/2014/main" id="{BA9816A4-E9AA-40CD-954B-A3249AF6829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69755" y="3449076"/>
            <a:ext cx="624468" cy="33815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8" descr="Bildresultat för amazon">
            <a:extLst>
              <a:ext uri="{FF2B5EF4-FFF2-40B4-BE49-F238E27FC236}">
                <a16:creationId xmlns:a16="http://schemas.microsoft.com/office/drawing/2014/main" id="{886206E9-E320-4C24-B2FB-7DF68C2B3432}"/>
              </a:ext>
            </a:extLst>
          </p:cNvPr>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53384" y="2673342"/>
            <a:ext cx="914285" cy="33494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50" descr="Bildresultat för Dazn">
            <a:extLst>
              <a:ext uri="{FF2B5EF4-FFF2-40B4-BE49-F238E27FC236}">
                <a16:creationId xmlns:a16="http://schemas.microsoft.com/office/drawing/2014/main" id="{F64E7913-44E0-40A5-AF62-9CF165357F1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514438" y="3912811"/>
            <a:ext cx="513946" cy="51394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52" descr="Bildresultat för snapchat">
            <a:extLst>
              <a:ext uri="{FF2B5EF4-FFF2-40B4-BE49-F238E27FC236}">
                <a16:creationId xmlns:a16="http://schemas.microsoft.com/office/drawing/2014/main" id="{DF33C4F3-474F-4478-8259-6284C859DB3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00120" y="3853885"/>
            <a:ext cx="431558" cy="431558"/>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Arrow Connector 83">
            <a:extLst>
              <a:ext uri="{FF2B5EF4-FFF2-40B4-BE49-F238E27FC236}">
                <a16:creationId xmlns:a16="http://schemas.microsoft.com/office/drawing/2014/main" id="{AA9FE682-E6C2-46A0-90EA-662ACFAC8215}"/>
              </a:ext>
            </a:extLst>
          </p:cNvPr>
          <p:cNvCxnSpPr/>
          <p:nvPr/>
        </p:nvCxnSpPr>
        <p:spPr>
          <a:xfrm flipV="1">
            <a:off x="690680" y="2369575"/>
            <a:ext cx="0" cy="353555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5C3AE2F-534F-404E-866F-5E8155CFB973}"/>
              </a:ext>
            </a:extLst>
          </p:cNvPr>
          <p:cNvCxnSpPr>
            <a:cxnSpLocks/>
          </p:cNvCxnSpPr>
          <p:nvPr/>
        </p:nvCxnSpPr>
        <p:spPr>
          <a:xfrm>
            <a:off x="690680" y="5905127"/>
            <a:ext cx="8942269"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92FDD70-F0A2-434C-9CFB-CA275C9CCD7E}"/>
              </a:ext>
            </a:extLst>
          </p:cNvPr>
          <p:cNvCxnSpPr/>
          <p:nvPr/>
        </p:nvCxnSpPr>
        <p:spPr>
          <a:xfrm>
            <a:off x="1821634" y="2369575"/>
            <a:ext cx="0" cy="3535553"/>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10E1055-B692-4D22-9F35-F929026F6F66}"/>
              </a:ext>
            </a:extLst>
          </p:cNvPr>
          <p:cNvCxnSpPr/>
          <p:nvPr/>
        </p:nvCxnSpPr>
        <p:spPr>
          <a:xfrm>
            <a:off x="3161845" y="2373610"/>
            <a:ext cx="0" cy="3535553"/>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15B70BC-0FDB-4251-9F80-CDC98A402532}"/>
              </a:ext>
            </a:extLst>
          </p:cNvPr>
          <p:cNvCxnSpPr/>
          <p:nvPr/>
        </p:nvCxnSpPr>
        <p:spPr>
          <a:xfrm>
            <a:off x="5842267" y="2369575"/>
            <a:ext cx="0" cy="3535553"/>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1EB8D4E-EB7F-496C-8EFF-4A153566048D}"/>
              </a:ext>
            </a:extLst>
          </p:cNvPr>
          <p:cNvCxnSpPr/>
          <p:nvPr/>
        </p:nvCxnSpPr>
        <p:spPr>
          <a:xfrm>
            <a:off x="7182478" y="2369575"/>
            <a:ext cx="0" cy="3535553"/>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1B91B862-5D2B-4F0A-9FD9-D22EA4DA022A}"/>
              </a:ext>
            </a:extLst>
          </p:cNvPr>
          <p:cNvSpPr txBox="1"/>
          <p:nvPr/>
        </p:nvSpPr>
        <p:spPr>
          <a:xfrm>
            <a:off x="598994" y="2317251"/>
            <a:ext cx="1224000" cy="360000"/>
          </a:xfrm>
          <a:prstGeom prst="rect">
            <a:avLst/>
          </a:prstGeom>
          <a:noFill/>
        </p:spPr>
        <p:txBody>
          <a:bodyPr wrap="square" lIns="36000" tIns="36000" rIns="36000" bIns="36000" rtlCol="0" anchor="ctr">
            <a:noAutofit/>
          </a:bodyPr>
          <a:lstStyle/>
          <a:p>
            <a:pPr algn="ctr"/>
            <a:r>
              <a:rPr lang="en-US" sz="1050" dirty="0">
                <a:solidFill>
                  <a:prstClr val="black"/>
                </a:solidFill>
              </a:rPr>
              <a:t>Analogue /</a:t>
            </a:r>
          </a:p>
          <a:p>
            <a:pPr algn="ctr"/>
            <a:r>
              <a:rPr lang="en-US" sz="1050" dirty="0">
                <a:solidFill>
                  <a:prstClr val="black"/>
                </a:solidFill>
              </a:rPr>
              <a:t>Regulated markets</a:t>
            </a:r>
          </a:p>
        </p:txBody>
      </p:sp>
      <p:sp>
        <p:nvSpPr>
          <p:cNvPr id="94" name="TextBox 93">
            <a:extLst>
              <a:ext uri="{FF2B5EF4-FFF2-40B4-BE49-F238E27FC236}">
                <a16:creationId xmlns:a16="http://schemas.microsoft.com/office/drawing/2014/main" id="{97D06816-DC4B-4525-A15C-AEFC457B0F5E}"/>
              </a:ext>
            </a:extLst>
          </p:cNvPr>
          <p:cNvSpPr txBox="1"/>
          <p:nvPr/>
        </p:nvSpPr>
        <p:spPr>
          <a:xfrm>
            <a:off x="1888449" y="2317251"/>
            <a:ext cx="1224000" cy="360000"/>
          </a:xfrm>
          <a:prstGeom prst="rect">
            <a:avLst/>
          </a:prstGeom>
          <a:noFill/>
        </p:spPr>
        <p:txBody>
          <a:bodyPr wrap="square" lIns="36000" tIns="36000" rIns="36000" bIns="36000" rtlCol="0" anchor="ctr">
            <a:noAutofit/>
          </a:bodyPr>
          <a:lstStyle/>
          <a:p>
            <a:pPr algn="ctr"/>
            <a:r>
              <a:rPr lang="en-US" sz="1050" dirty="0">
                <a:solidFill>
                  <a:prstClr val="black"/>
                </a:solidFill>
              </a:rPr>
              <a:t>Cable and </a:t>
            </a:r>
            <a:r>
              <a:rPr lang="en-US" sz="1050" dirty="0" err="1">
                <a:solidFill>
                  <a:prstClr val="black"/>
                </a:solidFill>
              </a:rPr>
              <a:t>Satelite</a:t>
            </a:r>
            <a:r>
              <a:rPr lang="en-US" sz="1050" dirty="0">
                <a:solidFill>
                  <a:prstClr val="black"/>
                </a:solidFill>
              </a:rPr>
              <a:t> /</a:t>
            </a:r>
            <a:br>
              <a:rPr lang="en-US" sz="1050" dirty="0">
                <a:solidFill>
                  <a:prstClr val="black"/>
                </a:solidFill>
              </a:rPr>
            </a:br>
            <a:r>
              <a:rPr lang="en-US" sz="1050" dirty="0">
                <a:solidFill>
                  <a:prstClr val="black"/>
                </a:solidFill>
              </a:rPr>
              <a:t>Privatization of media</a:t>
            </a:r>
          </a:p>
        </p:txBody>
      </p:sp>
      <p:sp>
        <p:nvSpPr>
          <p:cNvPr id="95" name="TextBox 94">
            <a:extLst>
              <a:ext uri="{FF2B5EF4-FFF2-40B4-BE49-F238E27FC236}">
                <a16:creationId xmlns:a16="http://schemas.microsoft.com/office/drawing/2014/main" id="{E055E6D9-6A85-408E-8F46-268A10F6B036}"/>
              </a:ext>
            </a:extLst>
          </p:cNvPr>
          <p:cNvSpPr txBox="1"/>
          <p:nvPr/>
        </p:nvSpPr>
        <p:spPr>
          <a:xfrm>
            <a:off x="3223624" y="2317251"/>
            <a:ext cx="1224000" cy="360000"/>
          </a:xfrm>
          <a:prstGeom prst="rect">
            <a:avLst/>
          </a:prstGeom>
          <a:noFill/>
        </p:spPr>
        <p:txBody>
          <a:bodyPr wrap="square" lIns="36000" tIns="36000" rIns="36000" bIns="36000" rtlCol="0" anchor="ctr">
            <a:noAutofit/>
          </a:bodyPr>
          <a:lstStyle/>
          <a:p>
            <a:pPr algn="ctr"/>
            <a:r>
              <a:rPr lang="en-US" sz="1050" dirty="0">
                <a:solidFill>
                  <a:prstClr val="black"/>
                </a:solidFill>
              </a:rPr>
              <a:t>Content Aggregators</a:t>
            </a:r>
          </a:p>
        </p:txBody>
      </p:sp>
      <p:sp>
        <p:nvSpPr>
          <p:cNvPr id="96" name="TextBox 95">
            <a:extLst>
              <a:ext uri="{FF2B5EF4-FFF2-40B4-BE49-F238E27FC236}">
                <a16:creationId xmlns:a16="http://schemas.microsoft.com/office/drawing/2014/main" id="{218353A8-1EBA-45FB-871B-514F2D2AAA85}"/>
              </a:ext>
            </a:extLst>
          </p:cNvPr>
          <p:cNvSpPr txBox="1"/>
          <p:nvPr/>
        </p:nvSpPr>
        <p:spPr>
          <a:xfrm>
            <a:off x="4566419" y="2317251"/>
            <a:ext cx="1224000" cy="360000"/>
          </a:xfrm>
          <a:prstGeom prst="rect">
            <a:avLst/>
          </a:prstGeom>
          <a:noFill/>
        </p:spPr>
        <p:txBody>
          <a:bodyPr wrap="square" lIns="36000" tIns="36000" rIns="36000" bIns="36000" rtlCol="0" anchor="ctr">
            <a:noAutofit/>
          </a:bodyPr>
          <a:lstStyle/>
          <a:p>
            <a:pPr algn="ctr"/>
            <a:r>
              <a:rPr lang="en-US" sz="1050" dirty="0">
                <a:solidFill>
                  <a:prstClr val="black"/>
                </a:solidFill>
              </a:rPr>
              <a:t>Digital Media</a:t>
            </a:r>
          </a:p>
          <a:p>
            <a:pPr algn="ctr"/>
            <a:r>
              <a:rPr lang="en-US" sz="1050" dirty="0">
                <a:solidFill>
                  <a:prstClr val="black"/>
                </a:solidFill>
              </a:rPr>
              <a:t>and </a:t>
            </a:r>
            <a:r>
              <a:rPr lang="en-US" sz="1050" dirty="0" err="1">
                <a:solidFill>
                  <a:prstClr val="black"/>
                </a:solidFill>
              </a:rPr>
              <a:t>Telcos</a:t>
            </a:r>
            <a:endParaRPr lang="en-US" sz="1050" dirty="0">
              <a:solidFill>
                <a:prstClr val="black"/>
              </a:solidFill>
            </a:endParaRPr>
          </a:p>
        </p:txBody>
      </p:sp>
      <p:sp>
        <p:nvSpPr>
          <p:cNvPr id="97" name="TextBox 96">
            <a:extLst>
              <a:ext uri="{FF2B5EF4-FFF2-40B4-BE49-F238E27FC236}">
                <a16:creationId xmlns:a16="http://schemas.microsoft.com/office/drawing/2014/main" id="{9C23BC1B-91C4-44BA-93CD-838D1BC66EED}"/>
              </a:ext>
            </a:extLst>
          </p:cNvPr>
          <p:cNvSpPr txBox="1"/>
          <p:nvPr/>
        </p:nvSpPr>
        <p:spPr>
          <a:xfrm>
            <a:off x="7252009" y="2317251"/>
            <a:ext cx="1224000" cy="360000"/>
          </a:xfrm>
          <a:prstGeom prst="rect">
            <a:avLst/>
          </a:prstGeom>
          <a:noFill/>
        </p:spPr>
        <p:txBody>
          <a:bodyPr wrap="square" lIns="36000" tIns="36000" rIns="36000" bIns="36000" rtlCol="0" anchor="ctr">
            <a:noAutofit/>
          </a:bodyPr>
          <a:lstStyle/>
          <a:p>
            <a:pPr algn="ctr"/>
            <a:r>
              <a:rPr lang="en-US" sz="1050" dirty="0">
                <a:solidFill>
                  <a:prstClr val="black"/>
                </a:solidFill>
              </a:rPr>
              <a:t>Social Media</a:t>
            </a:r>
          </a:p>
        </p:txBody>
      </p:sp>
      <p:pic>
        <p:nvPicPr>
          <p:cNvPr id="98" name="Bildobjekt 54">
            <a:extLst>
              <a:ext uri="{FF2B5EF4-FFF2-40B4-BE49-F238E27FC236}">
                <a16:creationId xmlns:a16="http://schemas.microsoft.com/office/drawing/2014/main" id="{2CF30BDA-DAC9-4CD8-BE8D-7475B7A73CEB}"/>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8587096" y="3103535"/>
            <a:ext cx="1046860" cy="259767"/>
          </a:xfrm>
          <a:prstGeom prst="rect">
            <a:avLst/>
          </a:prstGeom>
        </p:spPr>
      </p:pic>
      <p:pic>
        <p:nvPicPr>
          <p:cNvPr id="99" name="Bildobjekt 1">
            <a:extLst>
              <a:ext uri="{FF2B5EF4-FFF2-40B4-BE49-F238E27FC236}">
                <a16:creationId xmlns:a16="http://schemas.microsoft.com/office/drawing/2014/main" id="{4F56DD97-A2FF-4E87-864C-3174085E093C}"/>
              </a:ext>
            </a:extLst>
          </p:cNvPr>
          <p:cNvPicPr>
            <a:picLocks noChangeAspect="1"/>
          </p:cNvPicPr>
          <p:nvPr/>
        </p:nvPicPr>
        <p:blipFill rotWithShape="1">
          <a:blip r:embed="rId29"/>
          <a:srcRect l="969" t="35305" b="36584"/>
          <a:stretch/>
        </p:blipFill>
        <p:spPr>
          <a:xfrm>
            <a:off x="2549072" y="5016075"/>
            <a:ext cx="549393" cy="137536"/>
          </a:xfrm>
          <a:prstGeom prst="rect">
            <a:avLst/>
          </a:prstGeom>
        </p:spPr>
      </p:pic>
      <p:pic>
        <p:nvPicPr>
          <p:cNvPr id="100" name="Picture 2" descr="Fox Sports 1994 logo">
            <a:extLst>
              <a:ext uri="{FF2B5EF4-FFF2-40B4-BE49-F238E27FC236}">
                <a16:creationId xmlns:a16="http://schemas.microsoft.com/office/drawing/2014/main" id="{2555E440-A9A7-44AE-B6C6-04E7478FE864}"/>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651301" y="5288055"/>
            <a:ext cx="332309" cy="23926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SVT.se logotyp">
            <a:extLst>
              <a:ext uri="{FF2B5EF4-FFF2-40B4-BE49-F238E27FC236}">
                <a16:creationId xmlns:a16="http://schemas.microsoft.com/office/drawing/2014/main" id="{F6CF1639-4DAA-4B85-A845-29AE125DA70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360945" y="5430944"/>
            <a:ext cx="370105" cy="205294"/>
          </a:xfrm>
          <a:prstGeom prst="rect">
            <a:avLst/>
          </a:prstGeom>
          <a:noFill/>
          <a:extLst>
            <a:ext uri="{909E8E84-426E-40DD-AFC4-6F175D3DCCD1}">
              <a14:hiddenFill xmlns:a14="http://schemas.microsoft.com/office/drawing/2010/main">
                <a:solidFill>
                  <a:srgbClr val="FFFFFF"/>
                </a:solidFill>
              </a14:hiddenFill>
            </a:ext>
          </a:extLst>
        </p:spPr>
      </p:pic>
      <p:pic>
        <p:nvPicPr>
          <p:cNvPr id="103" name="Bildobjekt 61" descr="cid:44e0f635-cb4e-477c-bec2-873d8f76301a@EURPRD10.PROD.OUTLOOK.COM">
            <a:extLst>
              <a:ext uri="{FF2B5EF4-FFF2-40B4-BE49-F238E27FC236}">
                <a16:creationId xmlns:a16="http://schemas.microsoft.com/office/drawing/2014/main" id="{6D347C38-127B-4308-8424-00E3D3802A97}"/>
              </a:ext>
            </a:extLst>
          </p:cNvPr>
          <p:cNvPicPr/>
          <p:nvPr/>
        </p:nvPicPr>
        <p:blipFill>
          <a:blip r:embed="rId32" r:link="rId33" cstate="print">
            <a:extLst>
              <a:ext uri="{28A0092B-C50C-407E-A947-70E740481C1C}">
                <a14:useLocalDpi xmlns:a14="http://schemas.microsoft.com/office/drawing/2010/main" val="0"/>
              </a:ext>
            </a:extLst>
          </a:blip>
          <a:srcRect/>
          <a:stretch>
            <a:fillRect/>
          </a:stretch>
        </p:blipFill>
        <p:spPr bwMode="auto">
          <a:xfrm>
            <a:off x="3889239" y="5355962"/>
            <a:ext cx="533400" cy="197485"/>
          </a:xfrm>
          <a:prstGeom prst="rect">
            <a:avLst/>
          </a:prstGeom>
          <a:noFill/>
          <a:ln>
            <a:noFill/>
          </a:ln>
        </p:spPr>
      </p:pic>
      <p:pic>
        <p:nvPicPr>
          <p:cNvPr id="104" name="Picture 3" descr="4a8c2748-df43-4647-96ae-2ec822c0e63f@EURPRD10">
            <a:extLst>
              <a:ext uri="{FF2B5EF4-FFF2-40B4-BE49-F238E27FC236}">
                <a16:creationId xmlns:a16="http://schemas.microsoft.com/office/drawing/2014/main" id="{115CBA5D-53AD-4601-9A29-14CDA3A1F250}"/>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328003" y="4285600"/>
            <a:ext cx="989115" cy="49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4" descr="207423b3-aed2-4f5d-aaa2-2a302ba488d5@EURPRD10">
            <a:extLst>
              <a:ext uri="{FF2B5EF4-FFF2-40B4-BE49-F238E27FC236}">
                <a16:creationId xmlns:a16="http://schemas.microsoft.com/office/drawing/2014/main" id="{831B3E4C-EA35-439E-87D3-F02C8D46C291}"/>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95918" y="5375985"/>
            <a:ext cx="623791" cy="19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9" descr="61c79f93-aeb0-4077-a2f0-199fbefbfb3a@EURPRD10">
            <a:extLst>
              <a:ext uri="{FF2B5EF4-FFF2-40B4-BE49-F238E27FC236}">
                <a16:creationId xmlns:a16="http://schemas.microsoft.com/office/drawing/2014/main" id="{4D94332E-4483-4EA2-9F48-683CE9A64D87}"/>
              </a:ext>
            </a:extLst>
          </p:cNvPr>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8220" y="4909187"/>
            <a:ext cx="570031" cy="40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Bild 2" descr="https://www.laola1.tv/assets/img/logo@2x.png">
            <a:extLst>
              <a:ext uri="{FF2B5EF4-FFF2-40B4-BE49-F238E27FC236}">
                <a16:creationId xmlns:a16="http://schemas.microsoft.com/office/drawing/2014/main" id="{1DBFF042-FF96-4609-A246-2E176AC34451}"/>
              </a:ext>
            </a:extLst>
          </p:cNvPr>
          <p:cNvPicPr/>
          <p:nvPr/>
        </p:nvPicPr>
        <p:blipFill>
          <a:blip r:embed="rId37">
            <a:extLst>
              <a:ext uri="{28A0092B-C50C-407E-A947-70E740481C1C}">
                <a14:useLocalDpi xmlns:a14="http://schemas.microsoft.com/office/drawing/2010/main" val="0"/>
              </a:ext>
            </a:extLst>
          </a:blip>
          <a:srcRect/>
          <a:stretch>
            <a:fillRect/>
          </a:stretch>
        </p:blipFill>
        <p:spPr bwMode="auto">
          <a:xfrm>
            <a:off x="5922132" y="3891365"/>
            <a:ext cx="581719" cy="390266"/>
          </a:xfrm>
          <a:prstGeom prst="rect">
            <a:avLst/>
          </a:prstGeom>
          <a:noFill/>
          <a:ln>
            <a:noFill/>
          </a:ln>
        </p:spPr>
      </p:pic>
      <p:pic>
        <p:nvPicPr>
          <p:cNvPr id="108" name="Picture 2" descr="65c0ce0e-fa32-4bb0-9707-48bd3e8809c1@EURPRD10">
            <a:extLst>
              <a:ext uri="{FF2B5EF4-FFF2-40B4-BE49-F238E27FC236}">
                <a16:creationId xmlns:a16="http://schemas.microsoft.com/office/drawing/2014/main" id="{8F79FBEE-1678-4B95-B78D-47914DD6C3B0}"/>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927284" y="3868257"/>
            <a:ext cx="402815" cy="4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3" descr="66bc2c74-8aa9-4226-9a1b-7b36e71e3415@EURPRD10">
            <a:extLst>
              <a:ext uri="{FF2B5EF4-FFF2-40B4-BE49-F238E27FC236}">
                <a16:creationId xmlns:a16="http://schemas.microsoft.com/office/drawing/2014/main" id="{D0FA9E7B-0E7A-4A33-9162-9DC99426ACF3}"/>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5366" r="1061" b="40661"/>
          <a:stretch/>
        </p:blipFill>
        <p:spPr bwMode="auto">
          <a:xfrm>
            <a:off x="5973584" y="4552426"/>
            <a:ext cx="1079587" cy="28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4" descr="2aaa85f3-2c4e-4793-a553-acb66f1fdd53@EURPRD10">
            <a:extLst>
              <a:ext uri="{FF2B5EF4-FFF2-40B4-BE49-F238E27FC236}">
                <a16:creationId xmlns:a16="http://schemas.microsoft.com/office/drawing/2014/main" id="{7C67A47A-FA04-4772-86D0-0724FDAEE52A}"/>
              </a:ext>
            </a:extLst>
          </p:cNvPr>
          <p:cNvPicPr>
            <a:picLocks noChangeAspect="1" noChangeArrowheads="1"/>
          </p:cNvPicPr>
          <p:nvPr/>
        </p:nvPicPr>
        <p:blipFill>
          <a:blip r:embed="rId40" cstate="print">
            <a:clrChange>
              <a:clrFrom>
                <a:srgbClr val="FFF4D7"/>
              </a:clrFrom>
              <a:clrTo>
                <a:srgbClr val="FFF4D7">
                  <a:alpha val="0"/>
                </a:srgbClr>
              </a:clrTo>
            </a:clrChange>
            <a:extLst>
              <a:ext uri="{28A0092B-C50C-407E-A947-70E740481C1C}">
                <a14:useLocalDpi xmlns:a14="http://schemas.microsoft.com/office/drawing/2010/main" val="0"/>
              </a:ext>
            </a:extLst>
          </a:blip>
          <a:srcRect/>
          <a:stretch>
            <a:fillRect/>
          </a:stretch>
        </p:blipFill>
        <p:spPr bwMode="auto">
          <a:xfrm>
            <a:off x="7953567" y="2860256"/>
            <a:ext cx="435394" cy="4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Box 111">
            <a:extLst>
              <a:ext uri="{FF2B5EF4-FFF2-40B4-BE49-F238E27FC236}">
                <a16:creationId xmlns:a16="http://schemas.microsoft.com/office/drawing/2014/main" id="{CCCA36DA-6CC0-44F1-B0C0-C77514936E65}"/>
              </a:ext>
            </a:extLst>
          </p:cNvPr>
          <p:cNvSpPr txBox="1"/>
          <p:nvPr/>
        </p:nvSpPr>
        <p:spPr>
          <a:xfrm>
            <a:off x="5909214" y="2317252"/>
            <a:ext cx="1224000" cy="360000"/>
          </a:xfrm>
          <a:prstGeom prst="rect">
            <a:avLst/>
          </a:prstGeom>
          <a:noFill/>
        </p:spPr>
        <p:txBody>
          <a:bodyPr wrap="square" lIns="36000" tIns="36000" rIns="36000" bIns="36000" rtlCol="0" anchor="ctr">
            <a:noAutofit/>
          </a:bodyPr>
          <a:lstStyle/>
          <a:p>
            <a:pPr algn="ctr"/>
            <a:r>
              <a:rPr lang="en-US" sz="1050" dirty="0">
                <a:solidFill>
                  <a:prstClr val="black"/>
                </a:solidFill>
              </a:rPr>
              <a:t>OTT</a:t>
            </a:r>
          </a:p>
        </p:txBody>
      </p:sp>
      <p:cxnSp>
        <p:nvCxnSpPr>
          <p:cNvPr id="113" name="Straight Connector 112">
            <a:extLst>
              <a:ext uri="{FF2B5EF4-FFF2-40B4-BE49-F238E27FC236}">
                <a16:creationId xmlns:a16="http://schemas.microsoft.com/office/drawing/2014/main" id="{E5D55681-F2C1-42B6-B9FE-C8A3638458A3}"/>
              </a:ext>
            </a:extLst>
          </p:cNvPr>
          <p:cNvCxnSpPr/>
          <p:nvPr/>
        </p:nvCxnSpPr>
        <p:spPr>
          <a:xfrm>
            <a:off x="4502056" y="2384322"/>
            <a:ext cx="0" cy="3535553"/>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C4C9804-5904-42C4-89F8-65240E1C86D6}"/>
              </a:ext>
            </a:extLst>
          </p:cNvPr>
          <p:cNvCxnSpPr/>
          <p:nvPr/>
        </p:nvCxnSpPr>
        <p:spPr>
          <a:xfrm>
            <a:off x="8522690" y="2384322"/>
            <a:ext cx="0" cy="3535553"/>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13B5890D-0105-40DE-A3C9-E78BB9A07848}"/>
              </a:ext>
            </a:extLst>
          </p:cNvPr>
          <p:cNvSpPr txBox="1"/>
          <p:nvPr/>
        </p:nvSpPr>
        <p:spPr>
          <a:xfrm>
            <a:off x="8526223" y="2317252"/>
            <a:ext cx="1224000" cy="360000"/>
          </a:xfrm>
          <a:prstGeom prst="rect">
            <a:avLst/>
          </a:prstGeom>
          <a:noFill/>
        </p:spPr>
        <p:txBody>
          <a:bodyPr wrap="square" lIns="36000" tIns="36000" rIns="36000" bIns="36000" rtlCol="0" anchor="ctr">
            <a:noAutofit/>
          </a:bodyPr>
          <a:lstStyle/>
          <a:p>
            <a:pPr algn="ctr"/>
            <a:r>
              <a:rPr lang="en-US" sz="1050" dirty="0">
                <a:solidFill>
                  <a:prstClr val="black"/>
                </a:solidFill>
              </a:rPr>
              <a:t>E-commerce</a:t>
            </a:r>
          </a:p>
        </p:txBody>
      </p:sp>
      <p:pic>
        <p:nvPicPr>
          <p:cNvPr id="2" name="Bildobjekt 1"/>
          <p:cNvPicPr>
            <a:picLocks noChangeAspect="1"/>
          </p:cNvPicPr>
          <p:nvPr/>
        </p:nvPicPr>
        <p:blipFill>
          <a:blip r:embed="rId41"/>
          <a:stretch>
            <a:fillRect/>
          </a:stretch>
        </p:blipFill>
        <p:spPr>
          <a:xfrm>
            <a:off x="8379364" y="3718805"/>
            <a:ext cx="858595" cy="241543"/>
          </a:xfrm>
          <a:prstGeom prst="rect">
            <a:avLst/>
          </a:prstGeom>
        </p:spPr>
      </p:pic>
      <p:pic>
        <p:nvPicPr>
          <p:cNvPr id="3" name="Bildobjekt 2"/>
          <p:cNvPicPr>
            <a:picLocks noChangeAspect="1"/>
          </p:cNvPicPr>
          <p:nvPr/>
        </p:nvPicPr>
        <p:blipFill>
          <a:blip r:embed="rId42"/>
          <a:stretch>
            <a:fillRect/>
          </a:stretch>
        </p:blipFill>
        <p:spPr>
          <a:xfrm>
            <a:off x="737705" y="4921475"/>
            <a:ext cx="438191" cy="438191"/>
          </a:xfrm>
          <a:prstGeom prst="rect">
            <a:avLst/>
          </a:prstGeom>
        </p:spPr>
      </p:pic>
      <p:pic>
        <p:nvPicPr>
          <p:cNvPr id="4" name="Bildobjekt 3"/>
          <p:cNvPicPr>
            <a:picLocks noChangeAspect="1"/>
          </p:cNvPicPr>
          <p:nvPr/>
        </p:nvPicPr>
        <p:blipFill>
          <a:blip r:embed="rId43"/>
          <a:stretch>
            <a:fillRect/>
          </a:stretch>
        </p:blipFill>
        <p:spPr>
          <a:xfrm>
            <a:off x="1237721" y="5033328"/>
            <a:ext cx="482069" cy="185104"/>
          </a:xfrm>
          <a:prstGeom prst="rect">
            <a:avLst/>
          </a:prstGeom>
        </p:spPr>
      </p:pic>
      <p:pic>
        <p:nvPicPr>
          <p:cNvPr id="5" name="Bildobjekt 4"/>
          <p:cNvPicPr>
            <a:picLocks noChangeAspect="1"/>
          </p:cNvPicPr>
          <p:nvPr/>
        </p:nvPicPr>
        <p:blipFill>
          <a:blip r:embed="rId44"/>
          <a:stretch>
            <a:fillRect/>
          </a:stretch>
        </p:blipFill>
        <p:spPr>
          <a:xfrm>
            <a:off x="1892898" y="4651038"/>
            <a:ext cx="538733" cy="132888"/>
          </a:xfrm>
          <a:prstGeom prst="rect">
            <a:avLst/>
          </a:prstGeom>
        </p:spPr>
      </p:pic>
      <p:pic>
        <p:nvPicPr>
          <p:cNvPr id="14" name="Bildobjekt 13"/>
          <p:cNvPicPr>
            <a:picLocks noChangeAspect="1"/>
          </p:cNvPicPr>
          <p:nvPr/>
        </p:nvPicPr>
        <p:blipFill>
          <a:blip r:embed="rId45"/>
          <a:stretch>
            <a:fillRect/>
          </a:stretch>
        </p:blipFill>
        <p:spPr>
          <a:xfrm>
            <a:off x="5978761" y="4998429"/>
            <a:ext cx="890093" cy="165688"/>
          </a:xfrm>
          <a:prstGeom prst="rect">
            <a:avLst/>
          </a:prstGeom>
        </p:spPr>
      </p:pic>
      <p:pic>
        <p:nvPicPr>
          <p:cNvPr id="15" name="Bildobjekt 14"/>
          <p:cNvPicPr>
            <a:picLocks noChangeAspect="1"/>
          </p:cNvPicPr>
          <p:nvPr/>
        </p:nvPicPr>
        <p:blipFill>
          <a:blip r:embed="rId46"/>
          <a:stretch>
            <a:fillRect/>
          </a:stretch>
        </p:blipFill>
        <p:spPr>
          <a:xfrm>
            <a:off x="2523437" y="4616641"/>
            <a:ext cx="627329" cy="210731"/>
          </a:xfrm>
          <a:prstGeom prst="rect">
            <a:avLst/>
          </a:prstGeom>
        </p:spPr>
      </p:pic>
    </p:spTree>
    <p:extLst>
      <p:ext uri="{BB962C8B-B14F-4D97-AF65-F5344CB8AC3E}">
        <p14:creationId xmlns:p14="http://schemas.microsoft.com/office/powerpoint/2010/main" val="132301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2D6928F-B533-4D8F-8E88-7C28A2B1E9FF}"/>
              </a:ext>
            </a:extLst>
          </p:cNvPr>
          <p:cNvGrpSpPr/>
          <p:nvPr/>
        </p:nvGrpSpPr>
        <p:grpSpPr>
          <a:xfrm>
            <a:off x="273050" y="412749"/>
            <a:ext cx="9512299" cy="342584"/>
            <a:chOff x="273050" y="412749"/>
            <a:chExt cx="9512299" cy="342584"/>
          </a:xfrm>
        </p:grpSpPr>
        <p:sp>
          <p:nvSpPr>
            <p:cNvPr id="10" name="Rubrik 4">
              <a:extLst>
                <a:ext uri="{FF2B5EF4-FFF2-40B4-BE49-F238E27FC236}">
                  <a16:creationId xmlns:a16="http://schemas.microsoft.com/office/drawing/2014/main" id="{6A033326-BDFA-4075-AB6A-C3439385A95C}"/>
                </a:ext>
              </a:extLst>
            </p:cNvPr>
            <p:cNvSpPr txBox="1">
              <a:spLocks/>
            </p:cNvSpPr>
            <p:nvPr/>
          </p:nvSpPr>
          <p:spPr>
            <a:xfrm>
              <a:off x="273050" y="412749"/>
              <a:ext cx="9512299"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Global </a:t>
              </a:r>
              <a:r>
                <a:rPr lang="sv-SE" u="none" dirty="0" err="1"/>
                <a:t>rights</a:t>
              </a:r>
              <a:r>
                <a:rPr lang="sv-SE" u="none" dirty="0"/>
                <a:t> </a:t>
              </a:r>
              <a:r>
                <a:rPr lang="sv-SE" u="none" dirty="0" err="1"/>
                <a:t>value</a:t>
              </a:r>
              <a:r>
                <a:rPr lang="sv-SE" u="none" dirty="0"/>
                <a:t> sport media </a:t>
              </a:r>
              <a:r>
                <a:rPr lang="sv-SE" u="none" dirty="0" err="1"/>
                <a:t>rights</a:t>
              </a:r>
              <a:endParaRPr lang="sv-SE" u="none" dirty="0"/>
            </a:p>
          </p:txBody>
        </p:sp>
        <p:cxnSp>
          <p:nvCxnSpPr>
            <p:cNvPr id="11" name="Straight Connector 10">
              <a:extLst>
                <a:ext uri="{FF2B5EF4-FFF2-40B4-BE49-F238E27FC236}">
                  <a16:creationId xmlns:a16="http://schemas.microsoft.com/office/drawing/2014/main" id="{1E6AD835-AE19-488F-9625-BC5DA33CDA74}"/>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Text Placeholder 6">
            <a:extLst>
              <a:ext uri="{FF2B5EF4-FFF2-40B4-BE49-F238E27FC236}">
                <a16:creationId xmlns:a16="http://schemas.microsoft.com/office/drawing/2014/main" id="{DEC22E55-B5E2-483C-816A-4F5F3DFCF93C}"/>
              </a:ext>
            </a:extLst>
          </p:cNvPr>
          <p:cNvSpPr txBox="1">
            <a:spLocks/>
          </p:cNvSpPr>
          <p:nvPr/>
        </p:nvSpPr>
        <p:spPr>
          <a:xfrm>
            <a:off x="290876" y="6055233"/>
            <a:ext cx="5945148" cy="261268"/>
          </a:xfrm>
          <a:prstGeom prst="rect">
            <a:avLst/>
          </a:prstGeom>
          <a:noFill/>
        </p:spPr>
        <p:txBody>
          <a:bodyPr wrap="square" lIns="36000" tIns="36000" rIns="36000" bIns="36000" rtlCol="0">
            <a:noAutofit/>
          </a:bodyPr>
          <a:lstStyle>
            <a:lvl1pPr marL="182563" indent="-182563" algn="l" defTabSz="914400" rtl="0" eaLnBrk="1" latinLnBrk="0" hangingPunct="1">
              <a:spcBef>
                <a:spcPts val="600"/>
              </a:spcBef>
              <a:buClr>
                <a:schemeClr val="accent3"/>
              </a:buClr>
              <a:buSzPct val="90000"/>
              <a:buFont typeface="Wingdings" pitchFamily="2" charset="2"/>
              <a:buChar char="n"/>
              <a:defRPr sz="1100" b="0" kern="1200">
                <a:solidFill>
                  <a:schemeClr val="tx1"/>
                </a:solidFill>
                <a:latin typeface="+mn-lt"/>
                <a:ea typeface="+mn-ea"/>
                <a:cs typeface="Arial" pitchFamily="34" charset="0"/>
              </a:defRPr>
            </a:lvl1pPr>
            <a:lvl2pPr marL="357188" indent="-174625" algn="l" defTabSz="914400" rtl="0" eaLnBrk="1" latinLnBrk="0" hangingPunct="1">
              <a:spcBef>
                <a:spcPts val="600"/>
              </a:spcBef>
              <a:buClr>
                <a:schemeClr val="accent3"/>
              </a:buClr>
              <a:buFont typeface="Arial" pitchFamily="34" charset="0"/>
              <a:buChar char="–"/>
              <a:defRPr sz="1100" b="0" kern="1200">
                <a:solidFill>
                  <a:schemeClr val="tx1"/>
                </a:solidFill>
                <a:latin typeface="+mn-lt"/>
                <a:ea typeface="+mn-ea"/>
                <a:cs typeface="Arial" pitchFamily="34" charset="0"/>
              </a:defRPr>
            </a:lvl2pPr>
            <a:lvl3pPr marL="539750" indent="-182563" algn="l" defTabSz="914400" rtl="0" eaLnBrk="1" latinLnBrk="0" hangingPunct="1">
              <a:spcBef>
                <a:spcPts val="600"/>
              </a:spcBef>
              <a:buClr>
                <a:schemeClr val="accent3"/>
              </a:buClr>
              <a:buFont typeface="Garamond" pitchFamily="18" charset="0"/>
              <a:buChar char="●"/>
              <a:defRPr sz="1100" b="0" kern="1200">
                <a:solidFill>
                  <a:schemeClr val="tx1"/>
                </a:solidFill>
                <a:latin typeface="+mn-lt"/>
                <a:ea typeface="+mn-ea"/>
                <a:cs typeface="Arial" pitchFamily="34" charset="0"/>
              </a:defRPr>
            </a:lvl3pPr>
            <a:lvl4pPr marL="712788" indent="-173038" algn="l" defTabSz="914400" rtl="0" eaLnBrk="1" latinLnBrk="0" hangingPunct="1">
              <a:spcBef>
                <a:spcPts val="600"/>
              </a:spcBef>
              <a:buClr>
                <a:schemeClr val="accent3"/>
              </a:buClr>
              <a:buFont typeface="Webdings" pitchFamily="18" charset="2"/>
              <a:buChar char="4"/>
              <a:defRPr sz="1100" b="0" kern="1200">
                <a:solidFill>
                  <a:schemeClr val="tx1"/>
                </a:solidFill>
                <a:latin typeface="+mn-lt"/>
                <a:ea typeface="+mn-ea"/>
                <a:cs typeface="Arial" pitchFamily="34" charset="0"/>
              </a:defRPr>
            </a:lvl4pPr>
            <a:lvl5pPr marL="895350" indent="-182563" algn="l" defTabSz="914400" rtl="0" eaLnBrk="1" latinLnBrk="0" hangingPunct="1">
              <a:spcBef>
                <a:spcPts val="600"/>
              </a:spcBef>
              <a:buClr>
                <a:schemeClr val="accent3"/>
              </a:buClr>
              <a:buFont typeface="Wingdings" pitchFamily="2" charset="2"/>
              <a:buChar char="w"/>
              <a:defRPr sz="11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GB" sz="800" dirty="0">
              <a:cs typeface="+mn-cs"/>
            </a:endParaRPr>
          </a:p>
          <a:p>
            <a:pPr marL="0" indent="0">
              <a:spcBef>
                <a:spcPts val="0"/>
              </a:spcBef>
              <a:buNone/>
            </a:pPr>
            <a:r>
              <a:rPr lang="en-GB" sz="800" dirty="0">
                <a:cs typeface="+mn-cs"/>
              </a:rPr>
              <a:t>Source: TV Sports Markets</a:t>
            </a:r>
          </a:p>
          <a:p>
            <a:pPr>
              <a:spcBef>
                <a:spcPts val="0"/>
              </a:spcBef>
            </a:pPr>
            <a:endParaRPr lang="en-GB" sz="800" dirty="0">
              <a:cs typeface="+mn-cs"/>
            </a:endParaRPr>
          </a:p>
        </p:txBody>
      </p:sp>
      <p:grpSp>
        <p:nvGrpSpPr>
          <p:cNvPr id="15" name="Group 14">
            <a:extLst>
              <a:ext uri="{FF2B5EF4-FFF2-40B4-BE49-F238E27FC236}">
                <a16:creationId xmlns:a16="http://schemas.microsoft.com/office/drawing/2014/main" id="{11C5BCEB-777B-404F-A53C-45B7D30471CE}"/>
              </a:ext>
            </a:extLst>
          </p:cNvPr>
          <p:cNvGrpSpPr/>
          <p:nvPr/>
        </p:nvGrpSpPr>
        <p:grpSpPr>
          <a:xfrm>
            <a:off x="4829893" y="6422390"/>
            <a:ext cx="246214" cy="246214"/>
            <a:chOff x="4449611" y="6432288"/>
            <a:chExt cx="246214" cy="246214"/>
          </a:xfrm>
        </p:grpSpPr>
        <p:sp>
          <p:nvSpPr>
            <p:cNvPr id="16" name="Oval 15">
              <a:extLst>
                <a:ext uri="{FF2B5EF4-FFF2-40B4-BE49-F238E27FC236}">
                  <a16:creationId xmlns:a16="http://schemas.microsoft.com/office/drawing/2014/main" id="{D3742DAE-D336-4376-BA84-0D25B9506973}"/>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7" name="Slide Number Placeholder 5">
              <a:extLst>
                <a:ext uri="{FF2B5EF4-FFF2-40B4-BE49-F238E27FC236}">
                  <a16:creationId xmlns:a16="http://schemas.microsoft.com/office/drawing/2014/main" id="{363EE03A-2C4F-4B60-A94A-0A99FDEE016A}"/>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grpSp>
        <p:nvGrpSpPr>
          <p:cNvPr id="3" name="Group 2">
            <a:extLst>
              <a:ext uri="{FF2B5EF4-FFF2-40B4-BE49-F238E27FC236}">
                <a16:creationId xmlns:a16="http://schemas.microsoft.com/office/drawing/2014/main" id="{7EFD658F-AD67-438D-9062-5B425626E6CD}"/>
              </a:ext>
            </a:extLst>
          </p:cNvPr>
          <p:cNvGrpSpPr/>
          <p:nvPr/>
        </p:nvGrpSpPr>
        <p:grpSpPr>
          <a:xfrm>
            <a:off x="273050" y="1149736"/>
            <a:ext cx="9359900" cy="4836478"/>
            <a:chOff x="631825" y="1149736"/>
            <a:chExt cx="8642596" cy="4836478"/>
          </a:xfrm>
        </p:grpSpPr>
        <p:grpSp>
          <p:nvGrpSpPr>
            <p:cNvPr id="749" name="Group 749"/>
            <p:cNvGrpSpPr/>
            <p:nvPr/>
          </p:nvGrpSpPr>
          <p:grpSpPr>
            <a:xfrm>
              <a:off x="633046" y="1149736"/>
              <a:ext cx="8641375" cy="265948"/>
              <a:chOff x="0" y="-6455"/>
              <a:chExt cx="9361488" cy="288110"/>
            </a:xfrm>
          </p:grpSpPr>
          <p:sp>
            <p:nvSpPr>
              <p:cNvPr id="747" name="Shape 747"/>
              <p:cNvSpPr/>
              <p:nvPr/>
            </p:nvSpPr>
            <p:spPr>
              <a:xfrm>
                <a:off x="0" y="11600"/>
                <a:ext cx="9361488" cy="252001"/>
              </a:xfrm>
              <a:prstGeom prst="rect">
                <a:avLst/>
              </a:prstGeom>
              <a:solidFill>
                <a:schemeClr val="accent3"/>
              </a:solidFill>
              <a:ln w="3175" cap="flat">
                <a:solidFill>
                  <a:srgbClr val="FFFFFF"/>
                </a:solidFill>
                <a:prstDash val="solid"/>
                <a:miter lim="800000"/>
              </a:ln>
              <a:effectLst/>
            </p:spPr>
            <p:txBody>
              <a:bodyPr wrap="square" lIns="0" tIns="0" rIns="0" bIns="0" numCol="1" anchor="ctr">
                <a:noAutofit/>
              </a:bodyPr>
              <a:lstStyle/>
              <a:p>
                <a:pPr defTabSz="844083" hangingPunct="0"/>
                <a:endParaRPr sz="1662" kern="0">
                  <a:solidFill>
                    <a:srgbClr val="000000"/>
                  </a:solidFill>
                  <a:latin typeface="Garamond"/>
                  <a:sym typeface="Garamond"/>
                </a:endParaRPr>
              </a:p>
            </p:txBody>
          </p:sp>
          <p:sp>
            <p:nvSpPr>
              <p:cNvPr id="748" name="Shape 748"/>
              <p:cNvSpPr/>
              <p:nvPr/>
            </p:nvSpPr>
            <p:spPr>
              <a:xfrm>
                <a:off x="0" y="-6455"/>
                <a:ext cx="9361488" cy="2881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3231" tIns="33231" rIns="33231" bIns="33231" numCol="1" anchor="ctr">
                <a:spAutoFit/>
              </a:bodyPr>
              <a:lstStyle>
                <a:lvl1pPr>
                  <a:defRPr sz="1400">
                    <a:solidFill>
                      <a:srgbClr val="FFFFFF"/>
                    </a:solidFill>
                  </a:defRPr>
                </a:lvl1pPr>
              </a:lstStyle>
              <a:p>
                <a:pPr defTabSz="844083" hangingPunct="0"/>
                <a:r>
                  <a:rPr lang="sv-SE" sz="1292" kern="0" dirty="0">
                    <a:latin typeface="Garamond"/>
                    <a:sym typeface="Garamond"/>
                  </a:rPr>
                  <a:t>100% </a:t>
                </a:r>
                <a:r>
                  <a:rPr lang="sv-SE" sz="1292" kern="0" dirty="0" err="1">
                    <a:latin typeface="Garamond"/>
                    <a:sym typeface="Garamond"/>
                  </a:rPr>
                  <a:t>uplift</a:t>
                </a:r>
                <a:r>
                  <a:rPr lang="sv-SE" sz="1292" kern="0" dirty="0">
                    <a:latin typeface="Garamond"/>
                    <a:sym typeface="Garamond"/>
                  </a:rPr>
                  <a:t> in 12 </a:t>
                </a:r>
                <a:r>
                  <a:rPr lang="sv-SE" sz="1292" kern="0" dirty="0" err="1">
                    <a:latin typeface="Garamond"/>
                    <a:sym typeface="Garamond"/>
                  </a:rPr>
                  <a:t>years</a:t>
                </a:r>
                <a:endParaRPr sz="1292" kern="0" dirty="0">
                  <a:latin typeface="Garamond"/>
                  <a:sym typeface="Garamond"/>
                </a:endParaRPr>
              </a:p>
            </p:txBody>
          </p:sp>
        </p:grpSp>
        <p:graphicFrame>
          <p:nvGraphicFramePr>
            <p:cNvPr id="6" name="Chart 5">
              <a:extLst>
                <a:ext uri="{FF2B5EF4-FFF2-40B4-BE49-F238E27FC236}">
                  <a16:creationId xmlns:a16="http://schemas.microsoft.com/office/drawing/2014/main" id="{B75855E7-1736-45E1-9AE8-FF83EE049431}"/>
                </a:ext>
              </a:extLst>
            </p:cNvPr>
            <p:cNvGraphicFramePr/>
            <p:nvPr>
              <p:extLst>
                <p:ext uri="{D42A27DB-BD31-4B8C-83A1-F6EECF244321}">
                  <p14:modId xmlns:p14="http://schemas.microsoft.com/office/powerpoint/2010/main" val="1903373021"/>
                </p:ext>
              </p:extLst>
            </p:nvPr>
          </p:nvGraphicFramePr>
          <p:xfrm>
            <a:off x="631825" y="1435890"/>
            <a:ext cx="8642350" cy="4550324"/>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p14="http://schemas.microsoft.com/office/powerpoint/2010/main" val="179063357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776343A-B549-45CE-8E36-3277A2AD4F72}"/>
              </a:ext>
            </a:extLst>
          </p:cNvPr>
          <p:cNvGraphicFramePr/>
          <p:nvPr>
            <p:extLst>
              <p:ext uri="{D42A27DB-BD31-4B8C-83A1-F6EECF244321}">
                <p14:modId xmlns:p14="http://schemas.microsoft.com/office/powerpoint/2010/main" val="1016896271"/>
              </p:ext>
            </p:extLst>
          </p:nvPr>
        </p:nvGraphicFramePr>
        <p:xfrm>
          <a:off x="622498" y="1899084"/>
          <a:ext cx="8640000" cy="2992956"/>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4829893" y="6422390"/>
            <a:ext cx="246214" cy="246214"/>
            <a:chOff x="4449611" y="6432288"/>
            <a:chExt cx="246214" cy="246214"/>
          </a:xfrm>
        </p:grpSpPr>
        <p:sp>
          <p:nvSpPr>
            <p:cNvPr id="6" name="Oval 5"/>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9" name="Slide Number Placeholder 5"/>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sp>
        <p:nvSpPr>
          <p:cNvPr id="11" name="Rubrik 4">
            <a:extLst>
              <a:ext uri="{FF2B5EF4-FFF2-40B4-BE49-F238E27FC236}">
                <a16:creationId xmlns:a16="http://schemas.microsoft.com/office/drawing/2014/main" id="{BC8E5AC1-7D82-45F4-804E-FF0E07C2556B}"/>
              </a:ext>
            </a:extLst>
          </p:cNvPr>
          <p:cNvSpPr txBox="1">
            <a:spLocks/>
          </p:cNvSpPr>
          <p:nvPr/>
        </p:nvSpPr>
        <p:spPr>
          <a:xfrm>
            <a:off x="273050" y="412749"/>
            <a:ext cx="9512299"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TV </a:t>
            </a:r>
            <a:r>
              <a:rPr lang="sv-SE" u="none" dirty="0" err="1"/>
              <a:t>revenue</a:t>
            </a:r>
            <a:r>
              <a:rPr lang="sv-SE" u="none" dirty="0"/>
              <a:t> from premier </a:t>
            </a:r>
            <a:r>
              <a:rPr lang="sv-SE" u="none" dirty="0" err="1"/>
              <a:t>league</a:t>
            </a:r>
            <a:r>
              <a:rPr lang="sv-SE" u="none" dirty="0"/>
              <a:t> (</a:t>
            </a:r>
            <a:r>
              <a:rPr lang="sv-SE" u="none" dirty="0" err="1"/>
              <a:t>domestic</a:t>
            </a:r>
            <a:r>
              <a:rPr lang="sv-SE" u="none" dirty="0"/>
              <a:t>)</a:t>
            </a:r>
          </a:p>
        </p:txBody>
      </p:sp>
      <p:cxnSp>
        <p:nvCxnSpPr>
          <p:cNvPr id="12" name="Straight Connector 11">
            <a:extLst>
              <a:ext uri="{FF2B5EF4-FFF2-40B4-BE49-F238E27FC236}">
                <a16:creationId xmlns:a16="http://schemas.microsoft.com/office/drawing/2014/main" id="{407FA97C-3291-4E99-8B98-252E2CB91F8C}"/>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6F1AE0E2-0665-456C-B102-B579E2449F8F}"/>
              </a:ext>
            </a:extLst>
          </p:cNvPr>
          <p:cNvSpPr txBox="1">
            <a:spLocks/>
          </p:cNvSpPr>
          <p:nvPr/>
        </p:nvSpPr>
        <p:spPr>
          <a:xfrm>
            <a:off x="290875" y="6055233"/>
            <a:ext cx="6766227" cy="261268"/>
          </a:xfrm>
          <a:prstGeom prst="rect">
            <a:avLst/>
          </a:prstGeom>
          <a:noFill/>
        </p:spPr>
        <p:txBody>
          <a:bodyPr wrap="square" lIns="36000" tIns="36000" rIns="36000" bIns="36000" rtlCol="0">
            <a:noAutofit/>
          </a:bodyPr>
          <a:lstStyle>
            <a:lvl1pPr marL="182563" indent="-182563" algn="l" defTabSz="914400" rtl="0" eaLnBrk="1" latinLnBrk="0" hangingPunct="1">
              <a:spcBef>
                <a:spcPts val="600"/>
              </a:spcBef>
              <a:buClr>
                <a:schemeClr val="accent3"/>
              </a:buClr>
              <a:buSzPct val="90000"/>
              <a:buFont typeface="Wingdings" pitchFamily="2" charset="2"/>
              <a:buChar char="n"/>
              <a:defRPr sz="1100" b="0" kern="1200">
                <a:solidFill>
                  <a:schemeClr val="tx1"/>
                </a:solidFill>
                <a:latin typeface="+mn-lt"/>
                <a:ea typeface="+mn-ea"/>
                <a:cs typeface="Arial" pitchFamily="34" charset="0"/>
              </a:defRPr>
            </a:lvl1pPr>
            <a:lvl2pPr marL="357188" indent="-174625" algn="l" defTabSz="914400" rtl="0" eaLnBrk="1" latinLnBrk="0" hangingPunct="1">
              <a:spcBef>
                <a:spcPts val="600"/>
              </a:spcBef>
              <a:buClr>
                <a:schemeClr val="accent3"/>
              </a:buClr>
              <a:buFont typeface="Arial" pitchFamily="34" charset="0"/>
              <a:buChar char="–"/>
              <a:defRPr sz="1100" b="0" kern="1200">
                <a:solidFill>
                  <a:schemeClr val="tx1"/>
                </a:solidFill>
                <a:latin typeface="+mn-lt"/>
                <a:ea typeface="+mn-ea"/>
                <a:cs typeface="Arial" pitchFamily="34" charset="0"/>
              </a:defRPr>
            </a:lvl2pPr>
            <a:lvl3pPr marL="539750" indent="-182563" algn="l" defTabSz="914400" rtl="0" eaLnBrk="1" latinLnBrk="0" hangingPunct="1">
              <a:spcBef>
                <a:spcPts val="600"/>
              </a:spcBef>
              <a:buClr>
                <a:schemeClr val="accent3"/>
              </a:buClr>
              <a:buFont typeface="Garamond" pitchFamily="18" charset="0"/>
              <a:buChar char="●"/>
              <a:defRPr sz="1100" b="0" kern="1200">
                <a:solidFill>
                  <a:schemeClr val="tx1"/>
                </a:solidFill>
                <a:latin typeface="+mn-lt"/>
                <a:ea typeface="+mn-ea"/>
                <a:cs typeface="Arial" pitchFamily="34" charset="0"/>
              </a:defRPr>
            </a:lvl3pPr>
            <a:lvl4pPr marL="712788" indent="-173038" algn="l" defTabSz="914400" rtl="0" eaLnBrk="1" latinLnBrk="0" hangingPunct="1">
              <a:spcBef>
                <a:spcPts val="600"/>
              </a:spcBef>
              <a:buClr>
                <a:schemeClr val="accent3"/>
              </a:buClr>
              <a:buFont typeface="Webdings" pitchFamily="18" charset="2"/>
              <a:buChar char="4"/>
              <a:defRPr sz="1100" b="0" kern="1200">
                <a:solidFill>
                  <a:schemeClr val="tx1"/>
                </a:solidFill>
                <a:latin typeface="+mn-lt"/>
                <a:ea typeface="+mn-ea"/>
                <a:cs typeface="Arial" pitchFamily="34" charset="0"/>
              </a:defRPr>
            </a:lvl4pPr>
            <a:lvl5pPr marL="895350" indent="-182563" algn="l" defTabSz="914400" rtl="0" eaLnBrk="1" latinLnBrk="0" hangingPunct="1">
              <a:spcBef>
                <a:spcPts val="600"/>
              </a:spcBef>
              <a:buClr>
                <a:schemeClr val="accent3"/>
              </a:buClr>
              <a:buFont typeface="Wingdings" pitchFamily="2" charset="2"/>
              <a:buChar char="w"/>
              <a:defRPr sz="11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GB" sz="800" dirty="0">
              <a:cs typeface="+mn-cs"/>
            </a:endParaRPr>
          </a:p>
          <a:p>
            <a:pPr marL="0" indent="0">
              <a:spcBef>
                <a:spcPts val="0"/>
              </a:spcBef>
              <a:buNone/>
            </a:pPr>
            <a:r>
              <a:rPr lang="en-GB" sz="800" dirty="0">
                <a:cs typeface="+mn-cs"/>
              </a:rPr>
              <a:t>Note 1: Compound annual growth rate</a:t>
            </a:r>
          </a:p>
          <a:p>
            <a:pPr>
              <a:spcBef>
                <a:spcPts val="0"/>
              </a:spcBef>
            </a:pPr>
            <a:endParaRPr lang="en-GB" sz="800" dirty="0">
              <a:cs typeface="+mn-cs"/>
            </a:endParaRPr>
          </a:p>
        </p:txBody>
      </p:sp>
      <p:sp>
        <p:nvSpPr>
          <p:cNvPr id="14" name="Rectangle 16">
            <a:extLst>
              <a:ext uri="{FF2B5EF4-FFF2-40B4-BE49-F238E27FC236}">
                <a16:creationId xmlns:a16="http://schemas.microsoft.com/office/drawing/2014/main" id="{EB9E1924-D9DF-4BEA-93D8-F10DE2918168}"/>
              </a:ext>
            </a:extLst>
          </p:cNvPr>
          <p:cNvSpPr>
            <a:spLocks noChangeArrowheads="1"/>
          </p:cNvSpPr>
          <p:nvPr/>
        </p:nvSpPr>
        <p:spPr bwMode="auto">
          <a:xfrm>
            <a:off x="262547" y="1148624"/>
            <a:ext cx="9359902" cy="252000"/>
          </a:xfrm>
          <a:prstGeom prst="rect">
            <a:avLst/>
          </a:prstGeom>
          <a:solidFill>
            <a:schemeClr val="accent3"/>
          </a:solidFill>
          <a:ln w="3175">
            <a:solidFill>
              <a:schemeClr val="bg1"/>
            </a:solidFill>
            <a:miter lim="800000"/>
            <a:headEnd/>
            <a:tailEnd/>
          </a:ln>
          <a:effectLst/>
        </p:spPr>
        <p:txBody>
          <a:bodyPr lIns="36000" tIns="45719" rIns="36000" bIns="45719" anchor="ctr"/>
          <a:lstStyle/>
          <a:p>
            <a:pPr>
              <a:spcBef>
                <a:spcPct val="0"/>
              </a:spcBef>
              <a:buClr>
                <a:schemeClr val="accent2"/>
              </a:buClr>
            </a:pPr>
            <a:r>
              <a:rPr lang="en-GB" sz="1200" dirty="0">
                <a:solidFill>
                  <a:schemeClr val="bg1"/>
                </a:solidFill>
              </a:rPr>
              <a:t>Rapidly growing TV revenues in the Premier League (domestic UK rights) </a:t>
            </a:r>
          </a:p>
        </p:txBody>
      </p:sp>
      <p:grpSp>
        <p:nvGrpSpPr>
          <p:cNvPr id="16" name="Group 15">
            <a:extLst>
              <a:ext uri="{FF2B5EF4-FFF2-40B4-BE49-F238E27FC236}">
                <a16:creationId xmlns:a16="http://schemas.microsoft.com/office/drawing/2014/main" id="{4EA13A56-9CCF-4D7C-81F1-EB4331BE7CB0}"/>
              </a:ext>
            </a:extLst>
          </p:cNvPr>
          <p:cNvGrpSpPr/>
          <p:nvPr/>
        </p:nvGrpSpPr>
        <p:grpSpPr>
          <a:xfrm>
            <a:off x="622498" y="4901854"/>
            <a:ext cx="8640000" cy="937108"/>
            <a:chOff x="252046" y="5108331"/>
            <a:chExt cx="8640000" cy="937108"/>
          </a:xfrm>
        </p:grpSpPr>
        <p:sp>
          <p:nvSpPr>
            <p:cNvPr id="17" name="Shape 866">
              <a:extLst>
                <a:ext uri="{FF2B5EF4-FFF2-40B4-BE49-F238E27FC236}">
                  <a16:creationId xmlns:a16="http://schemas.microsoft.com/office/drawing/2014/main" id="{1674A422-D5B5-4DF7-B265-3AC12A88CBE9}"/>
                </a:ext>
              </a:extLst>
            </p:cNvPr>
            <p:cNvSpPr/>
            <p:nvPr/>
          </p:nvSpPr>
          <p:spPr>
            <a:xfrm>
              <a:off x="252046" y="5108331"/>
              <a:ext cx="8640000" cy="937107"/>
            </a:xfrm>
            <a:prstGeom prst="rect">
              <a:avLst/>
            </a:prstGeom>
            <a:solidFill>
              <a:srgbClr val="D6DCEA"/>
            </a:solidFill>
            <a:ln w="3175">
              <a:solidFill>
                <a:srgbClr val="FFFFFF"/>
              </a:solidFill>
            </a:ln>
          </p:spPr>
          <p:txBody>
            <a:bodyPr lIns="0" tIns="0" rIns="0" bIns="0" anchor="ctr"/>
            <a:lstStyle/>
            <a:p>
              <a:pPr algn="ctr" defTabSz="844083" hangingPunct="0">
                <a:defRPr sz="900" b="1">
                  <a:solidFill>
                    <a:srgbClr val="FFFFFF"/>
                  </a:solidFill>
                </a:defRPr>
              </a:pPr>
              <a:endParaRPr sz="831" b="1" kern="0">
                <a:solidFill>
                  <a:srgbClr val="FFFFFF"/>
                </a:solidFill>
                <a:latin typeface="Garamond"/>
                <a:sym typeface="Garamond"/>
              </a:endParaRPr>
            </a:p>
          </p:txBody>
        </p:sp>
        <p:pic>
          <p:nvPicPr>
            <p:cNvPr id="18" name="image53.png" descr="https://beinmediagroup.com/wp-content/uploads/2015/08/English.png">
              <a:extLst>
                <a:ext uri="{FF2B5EF4-FFF2-40B4-BE49-F238E27FC236}">
                  <a16:creationId xmlns:a16="http://schemas.microsoft.com/office/drawing/2014/main" id="{2E809036-5486-4095-8455-EDE0928F518E}"/>
                </a:ext>
              </a:extLst>
            </p:cNvPr>
            <p:cNvPicPr>
              <a:picLocks noChangeAspect="1"/>
            </p:cNvPicPr>
            <p:nvPr/>
          </p:nvPicPr>
          <p:blipFill>
            <a:blip r:embed="rId3">
              <a:extLst/>
            </a:blip>
            <a:stretch>
              <a:fillRect/>
            </a:stretch>
          </p:blipFill>
          <p:spPr>
            <a:xfrm>
              <a:off x="4119242" y="5134708"/>
              <a:ext cx="905608" cy="905608"/>
            </a:xfrm>
            <a:prstGeom prst="rect">
              <a:avLst/>
            </a:prstGeom>
            <a:ln w="12700">
              <a:miter lim="400000"/>
            </a:ln>
          </p:spPr>
        </p:pic>
        <p:pic>
          <p:nvPicPr>
            <p:cNvPr id="19" name="image54.png" descr="http://www.pngimage.com/wp-content/uploads/2014/10/barclays_premier_leagu.png">
              <a:extLst>
                <a:ext uri="{FF2B5EF4-FFF2-40B4-BE49-F238E27FC236}">
                  <a16:creationId xmlns:a16="http://schemas.microsoft.com/office/drawing/2014/main" id="{F1726FFF-906B-43F9-968B-925B60C42879}"/>
                </a:ext>
              </a:extLst>
            </p:cNvPr>
            <p:cNvPicPr>
              <a:picLocks noChangeAspect="1"/>
            </p:cNvPicPr>
            <p:nvPr/>
          </p:nvPicPr>
          <p:blipFill>
            <a:blip r:embed="rId4">
              <a:extLst/>
            </a:blip>
            <a:stretch>
              <a:fillRect/>
            </a:stretch>
          </p:blipFill>
          <p:spPr>
            <a:xfrm>
              <a:off x="327380" y="5164309"/>
              <a:ext cx="664616" cy="830770"/>
            </a:xfrm>
            <a:prstGeom prst="rect">
              <a:avLst/>
            </a:prstGeom>
            <a:ln w="12700">
              <a:miter lim="400000"/>
            </a:ln>
          </p:spPr>
        </p:pic>
        <p:pic>
          <p:nvPicPr>
            <p:cNvPr id="20" name="image55.png" descr="http://www.pngimage.com/wp-content/uploads/2014/10/barclays_premier_leaygue_trophy.png">
              <a:extLst>
                <a:ext uri="{FF2B5EF4-FFF2-40B4-BE49-F238E27FC236}">
                  <a16:creationId xmlns:a16="http://schemas.microsoft.com/office/drawing/2014/main" id="{86CD97AA-7BD3-445A-9052-11F3551EB032}"/>
                </a:ext>
              </a:extLst>
            </p:cNvPr>
            <p:cNvPicPr>
              <a:picLocks noChangeAspect="1"/>
            </p:cNvPicPr>
            <p:nvPr/>
          </p:nvPicPr>
          <p:blipFill>
            <a:blip r:embed="rId5">
              <a:extLst/>
            </a:blip>
            <a:stretch>
              <a:fillRect/>
            </a:stretch>
          </p:blipFill>
          <p:spPr>
            <a:xfrm>
              <a:off x="8242628" y="5164309"/>
              <a:ext cx="591396" cy="830770"/>
            </a:xfrm>
            <a:prstGeom prst="rect">
              <a:avLst/>
            </a:prstGeom>
            <a:ln w="12700">
              <a:miter lim="400000"/>
            </a:ln>
          </p:spPr>
        </p:pic>
        <p:pic>
          <p:nvPicPr>
            <p:cNvPr id="21" name="image56.png" descr="http://www.ideasevolved.com/wp-content/uploads/2014/08/296117_236124946512352_1027929658_n.png">
              <a:extLst>
                <a:ext uri="{FF2B5EF4-FFF2-40B4-BE49-F238E27FC236}">
                  <a16:creationId xmlns:a16="http://schemas.microsoft.com/office/drawing/2014/main" id="{1E8255F4-0D0E-4345-A82A-EE141C11237C}"/>
                </a:ext>
              </a:extLst>
            </p:cNvPr>
            <p:cNvPicPr>
              <a:picLocks noChangeAspect="1"/>
            </p:cNvPicPr>
            <p:nvPr/>
          </p:nvPicPr>
          <p:blipFill>
            <a:blip r:embed="rId6">
              <a:extLst/>
            </a:blip>
            <a:stretch>
              <a:fillRect/>
            </a:stretch>
          </p:blipFill>
          <p:spPr>
            <a:xfrm>
              <a:off x="3306208" y="5114977"/>
              <a:ext cx="2513724" cy="930462"/>
            </a:xfrm>
            <a:prstGeom prst="rect">
              <a:avLst/>
            </a:prstGeom>
            <a:ln w="12700">
              <a:miter lim="400000"/>
            </a:ln>
          </p:spPr>
        </p:pic>
        <p:pic>
          <p:nvPicPr>
            <p:cNvPr id="22" name="image57.png" descr="http://vignette2.wikia.nocookie.net/fifa/images/2/26/Manchester_United_logo.png/revision/latest?cb=20120420192747">
              <a:extLst>
                <a:ext uri="{FF2B5EF4-FFF2-40B4-BE49-F238E27FC236}">
                  <a16:creationId xmlns:a16="http://schemas.microsoft.com/office/drawing/2014/main" id="{25229926-1E1A-4C11-B5C6-FE2F81B208F1}"/>
                </a:ext>
              </a:extLst>
            </p:cNvPr>
            <p:cNvPicPr>
              <a:picLocks noChangeAspect="1"/>
            </p:cNvPicPr>
            <p:nvPr/>
          </p:nvPicPr>
          <p:blipFill>
            <a:blip r:embed="rId7">
              <a:extLst/>
            </a:blip>
            <a:stretch>
              <a:fillRect/>
            </a:stretch>
          </p:blipFill>
          <p:spPr>
            <a:xfrm>
              <a:off x="2782151" y="5162964"/>
              <a:ext cx="365539" cy="365539"/>
            </a:xfrm>
            <a:prstGeom prst="rect">
              <a:avLst/>
            </a:prstGeom>
            <a:ln w="12700">
              <a:miter lim="400000"/>
            </a:ln>
          </p:spPr>
        </p:pic>
        <p:pic>
          <p:nvPicPr>
            <p:cNvPr id="23" name="image58.png" descr="https://upload.wikimedia.org/wikipedia/en/thumb/c/cf/Manchester_City.svg/221px-Manchester_City.svg.png">
              <a:extLst>
                <a:ext uri="{FF2B5EF4-FFF2-40B4-BE49-F238E27FC236}">
                  <a16:creationId xmlns:a16="http://schemas.microsoft.com/office/drawing/2014/main" id="{0BB17A09-56F1-49DA-8422-06AAAD2D1B27}"/>
                </a:ext>
              </a:extLst>
            </p:cNvPr>
            <p:cNvPicPr>
              <a:picLocks noChangeAspect="1"/>
            </p:cNvPicPr>
            <p:nvPr/>
          </p:nvPicPr>
          <p:blipFill>
            <a:blip r:embed="rId8">
              <a:extLst/>
            </a:blip>
            <a:stretch>
              <a:fillRect/>
            </a:stretch>
          </p:blipFill>
          <p:spPr>
            <a:xfrm>
              <a:off x="2811141" y="5606791"/>
              <a:ext cx="307165" cy="365539"/>
            </a:xfrm>
            <a:prstGeom prst="rect">
              <a:avLst/>
            </a:prstGeom>
            <a:ln w="12700">
              <a:miter lim="400000"/>
            </a:ln>
          </p:spPr>
        </p:pic>
        <p:pic>
          <p:nvPicPr>
            <p:cNvPr id="24" name="image59.png" descr="https://upload.wikimedia.org/wikipedia/en/thumb/c/cc/Chelsea_FC.svg/480px-Chelsea_FC.svg.png">
              <a:extLst>
                <a:ext uri="{FF2B5EF4-FFF2-40B4-BE49-F238E27FC236}">
                  <a16:creationId xmlns:a16="http://schemas.microsoft.com/office/drawing/2014/main" id="{5501976C-FFA6-4690-A1DC-39F87F63F369}"/>
                </a:ext>
              </a:extLst>
            </p:cNvPr>
            <p:cNvPicPr>
              <a:picLocks noChangeAspect="1"/>
            </p:cNvPicPr>
            <p:nvPr/>
          </p:nvPicPr>
          <p:blipFill>
            <a:blip r:embed="rId9">
              <a:extLst/>
            </a:blip>
            <a:stretch>
              <a:fillRect/>
            </a:stretch>
          </p:blipFill>
          <p:spPr>
            <a:xfrm>
              <a:off x="5955850" y="5162964"/>
              <a:ext cx="365539" cy="365539"/>
            </a:xfrm>
            <a:prstGeom prst="rect">
              <a:avLst/>
            </a:prstGeom>
            <a:ln w="12700">
              <a:miter lim="400000"/>
            </a:ln>
          </p:spPr>
        </p:pic>
        <p:pic>
          <p:nvPicPr>
            <p:cNvPr id="25" name="image60.png" descr="https://hdlogo.files.wordpress.com/2011/08/arsenal-logo.png">
              <a:extLst>
                <a:ext uri="{FF2B5EF4-FFF2-40B4-BE49-F238E27FC236}">
                  <a16:creationId xmlns:a16="http://schemas.microsoft.com/office/drawing/2014/main" id="{54C3062F-A41F-4043-BCBD-6ABEC789CCC2}"/>
                </a:ext>
              </a:extLst>
            </p:cNvPr>
            <p:cNvPicPr>
              <a:picLocks noChangeAspect="1"/>
            </p:cNvPicPr>
            <p:nvPr/>
          </p:nvPicPr>
          <p:blipFill>
            <a:blip r:embed="rId10">
              <a:extLst/>
            </a:blip>
            <a:stretch>
              <a:fillRect/>
            </a:stretch>
          </p:blipFill>
          <p:spPr>
            <a:xfrm>
              <a:off x="5954511" y="5606791"/>
              <a:ext cx="365539" cy="365539"/>
            </a:xfrm>
            <a:prstGeom prst="rect">
              <a:avLst/>
            </a:prstGeom>
            <a:ln w="12700">
              <a:miter lim="400000"/>
            </a:ln>
          </p:spPr>
        </p:pic>
        <p:pic>
          <p:nvPicPr>
            <p:cNvPr id="26" name="image61.png" descr="http://soccerlogo.net/uploads/posts/2014-09/1410464191_fc-tottenham-hotspur.png">
              <a:extLst>
                <a:ext uri="{FF2B5EF4-FFF2-40B4-BE49-F238E27FC236}">
                  <a16:creationId xmlns:a16="http://schemas.microsoft.com/office/drawing/2014/main" id="{963E8BB8-E7FB-438C-9BE7-2FA25C229774}"/>
                </a:ext>
              </a:extLst>
            </p:cNvPr>
            <p:cNvPicPr>
              <a:picLocks noChangeAspect="1"/>
            </p:cNvPicPr>
            <p:nvPr/>
          </p:nvPicPr>
          <p:blipFill>
            <a:blip r:embed="rId11">
              <a:extLst/>
            </a:blip>
            <a:stretch>
              <a:fillRect/>
            </a:stretch>
          </p:blipFill>
          <p:spPr>
            <a:xfrm>
              <a:off x="6427044" y="5162964"/>
              <a:ext cx="365539" cy="365539"/>
            </a:xfrm>
            <a:prstGeom prst="rect">
              <a:avLst/>
            </a:prstGeom>
            <a:ln w="12700">
              <a:miter lim="400000"/>
            </a:ln>
          </p:spPr>
        </p:pic>
        <p:pic>
          <p:nvPicPr>
            <p:cNvPr id="27" name="image62.png" descr="http://img4.wikia.nocookie.net/__cb20060619221959/uncyclopedia/images/b/b2/Liverpool_FC_logo.png">
              <a:extLst>
                <a:ext uri="{FF2B5EF4-FFF2-40B4-BE49-F238E27FC236}">
                  <a16:creationId xmlns:a16="http://schemas.microsoft.com/office/drawing/2014/main" id="{B94F61C4-D00D-428D-A1C1-2052AE6348C2}"/>
                </a:ext>
              </a:extLst>
            </p:cNvPr>
            <p:cNvPicPr>
              <a:picLocks noChangeAspect="1"/>
            </p:cNvPicPr>
            <p:nvPr/>
          </p:nvPicPr>
          <p:blipFill>
            <a:blip r:embed="rId12">
              <a:extLst/>
            </a:blip>
            <a:stretch>
              <a:fillRect/>
            </a:stretch>
          </p:blipFill>
          <p:spPr>
            <a:xfrm>
              <a:off x="2366718" y="5162964"/>
              <a:ext cx="271362" cy="365539"/>
            </a:xfrm>
            <a:prstGeom prst="rect">
              <a:avLst/>
            </a:prstGeom>
            <a:ln w="12700">
              <a:miter lim="400000"/>
            </a:ln>
          </p:spPr>
        </p:pic>
        <p:pic>
          <p:nvPicPr>
            <p:cNvPr id="28" name="image63.png" descr="https://upload.wikimedia.org/wikipedia/en/thumb/7/7c/Everton_FC_logo.svg/1002px-Everton_FC_logo.svg.png">
              <a:extLst>
                <a:ext uri="{FF2B5EF4-FFF2-40B4-BE49-F238E27FC236}">
                  <a16:creationId xmlns:a16="http://schemas.microsoft.com/office/drawing/2014/main" id="{C8E1F0A7-E2CD-486F-AE67-F74B4CA76333}"/>
                </a:ext>
              </a:extLst>
            </p:cNvPr>
            <p:cNvPicPr>
              <a:picLocks noChangeAspect="1"/>
            </p:cNvPicPr>
            <p:nvPr/>
          </p:nvPicPr>
          <p:blipFill>
            <a:blip r:embed="rId13">
              <a:extLst/>
            </a:blip>
            <a:stretch>
              <a:fillRect/>
            </a:stretch>
          </p:blipFill>
          <p:spPr>
            <a:xfrm>
              <a:off x="2333951" y="5606791"/>
              <a:ext cx="357686" cy="365539"/>
            </a:xfrm>
            <a:prstGeom prst="rect">
              <a:avLst/>
            </a:prstGeom>
            <a:ln w="12700">
              <a:miter lim="400000"/>
            </a:ln>
          </p:spPr>
        </p:pic>
        <p:pic>
          <p:nvPicPr>
            <p:cNvPr id="29" name="image64.png" descr="https://upload.wikimedia.org/wikipedia/en/thumb/c/c9/FC_Southampton.svg/898px-FC_Southampton.svg.png">
              <a:extLst>
                <a:ext uri="{FF2B5EF4-FFF2-40B4-BE49-F238E27FC236}">
                  <a16:creationId xmlns:a16="http://schemas.microsoft.com/office/drawing/2014/main" id="{8413F9FB-363B-40A8-B103-CAFC9200BD5B}"/>
                </a:ext>
              </a:extLst>
            </p:cNvPr>
            <p:cNvPicPr>
              <a:picLocks noChangeAspect="1"/>
            </p:cNvPicPr>
            <p:nvPr/>
          </p:nvPicPr>
          <p:blipFill>
            <a:blip r:embed="rId14">
              <a:extLst/>
            </a:blip>
            <a:stretch>
              <a:fillRect/>
            </a:stretch>
          </p:blipFill>
          <p:spPr>
            <a:xfrm>
              <a:off x="6898237" y="5162964"/>
              <a:ext cx="320561" cy="365539"/>
            </a:xfrm>
            <a:prstGeom prst="rect">
              <a:avLst/>
            </a:prstGeom>
            <a:ln w="12700">
              <a:miter lim="400000"/>
            </a:ln>
          </p:spPr>
        </p:pic>
        <p:pic>
          <p:nvPicPr>
            <p:cNvPr id="30" name="image65.png" descr="https://upload.wikimedia.org/wikipedia/en/thumb/0/0c/Crystal_Palace_FC_logo.svg/821px-Crystal_Palace_FC_logo.svg.png">
              <a:extLst>
                <a:ext uri="{FF2B5EF4-FFF2-40B4-BE49-F238E27FC236}">
                  <a16:creationId xmlns:a16="http://schemas.microsoft.com/office/drawing/2014/main" id="{58147678-E737-4465-B2AD-3A745AF693B9}"/>
                </a:ext>
              </a:extLst>
            </p:cNvPr>
            <p:cNvPicPr>
              <a:picLocks noChangeAspect="1"/>
            </p:cNvPicPr>
            <p:nvPr/>
          </p:nvPicPr>
          <p:blipFill>
            <a:blip r:embed="rId15">
              <a:extLst/>
            </a:blip>
            <a:stretch>
              <a:fillRect/>
            </a:stretch>
          </p:blipFill>
          <p:spPr>
            <a:xfrm>
              <a:off x="6932553" y="5606791"/>
              <a:ext cx="293360" cy="365539"/>
            </a:xfrm>
            <a:prstGeom prst="rect">
              <a:avLst/>
            </a:prstGeom>
            <a:ln w="12700">
              <a:miter lim="400000"/>
            </a:ln>
          </p:spPr>
        </p:pic>
        <p:pic>
          <p:nvPicPr>
            <p:cNvPr id="31" name="image66.png" descr="https://upload.wikimedia.org/wikipedia/en/thumb/2/29/Stoke_City_FC.svg/460px-Stoke_City_FC.svg.png">
              <a:extLst>
                <a:ext uri="{FF2B5EF4-FFF2-40B4-BE49-F238E27FC236}">
                  <a16:creationId xmlns:a16="http://schemas.microsoft.com/office/drawing/2014/main" id="{142D8A08-3FAF-4436-B282-FE814CBBA827}"/>
                </a:ext>
              </a:extLst>
            </p:cNvPr>
            <p:cNvPicPr>
              <a:picLocks noChangeAspect="1"/>
            </p:cNvPicPr>
            <p:nvPr/>
          </p:nvPicPr>
          <p:blipFill>
            <a:blip r:embed="rId16">
              <a:extLst/>
            </a:blip>
            <a:stretch>
              <a:fillRect/>
            </a:stretch>
          </p:blipFill>
          <p:spPr>
            <a:xfrm>
              <a:off x="1470967" y="5606791"/>
              <a:ext cx="316068" cy="365539"/>
            </a:xfrm>
            <a:prstGeom prst="rect">
              <a:avLst/>
            </a:prstGeom>
            <a:ln w="12700">
              <a:miter lim="400000"/>
            </a:ln>
          </p:spPr>
        </p:pic>
        <p:pic>
          <p:nvPicPr>
            <p:cNvPr id="32" name="image67.png" descr="https://upload.wikimedia.org/wikipedia/hif/1/16/Swansea_City_AFC_logo.png">
              <a:extLst>
                <a:ext uri="{FF2B5EF4-FFF2-40B4-BE49-F238E27FC236}">
                  <a16:creationId xmlns:a16="http://schemas.microsoft.com/office/drawing/2014/main" id="{0B733008-31FA-4D2E-AEC1-CBE26055CC11}"/>
                </a:ext>
              </a:extLst>
            </p:cNvPr>
            <p:cNvPicPr>
              <a:picLocks noChangeAspect="1"/>
            </p:cNvPicPr>
            <p:nvPr/>
          </p:nvPicPr>
          <p:blipFill>
            <a:blip r:embed="rId17">
              <a:extLst/>
            </a:blip>
            <a:stretch>
              <a:fillRect/>
            </a:stretch>
          </p:blipFill>
          <p:spPr>
            <a:xfrm>
              <a:off x="7324452" y="5162964"/>
              <a:ext cx="384457" cy="365539"/>
            </a:xfrm>
            <a:prstGeom prst="rect">
              <a:avLst/>
            </a:prstGeom>
            <a:ln w="12700">
              <a:miter lim="400000"/>
            </a:ln>
          </p:spPr>
        </p:pic>
        <p:pic>
          <p:nvPicPr>
            <p:cNvPr id="33" name="image68.png" descr="http://www.99sportslogos.com/wp-content/uploads/2013/04/A.F.C.-Bournemouth-Logo-266x300.png">
              <a:extLst>
                <a:ext uri="{FF2B5EF4-FFF2-40B4-BE49-F238E27FC236}">
                  <a16:creationId xmlns:a16="http://schemas.microsoft.com/office/drawing/2014/main" id="{C11BCFB4-ACA4-4061-8AA9-EF14A68BA7CD}"/>
                </a:ext>
              </a:extLst>
            </p:cNvPr>
            <p:cNvPicPr>
              <a:picLocks noChangeAspect="1"/>
            </p:cNvPicPr>
            <p:nvPr/>
          </p:nvPicPr>
          <p:blipFill>
            <a:blip r:embed="rId18">
              <a:extLst/>
            </a:blip>
            <a:stretch>
              <a:fillRect/>
            </a:stretch>
          </p:blipFill>
          <p:spPr>
            <a:xfrm>
              <a:off x="7824494" y="5606791"/>
              <a:ext cx="324112" cy="365539"/>
            </a:xfrm>
            <a:prstGeom prst="rect">
              <a:avLst/>
            </a:prstGeom>
            <a:ln w="12700">
              <a:miter lim="400000"/>
            </a:ln>
          </p:spPr>
        </p:pic>
        <p:pic>
          <p:nvPicPr>
            <p:cNvPr id="34" name="image69.png" descr="https://upload.wikimedia.org/wikipedia/en/thumb/8/8b/West_Bromwich_Albion.svg/201px-West_Bromwich_Albion.svg.png">
              <a:extLst>
                <a:ext uri="{FF2B5EF4-FFF2-40B4-BE49-F238E27FC236}">
                  <a16:creationId xmlns:a16="http://schemas.microsoft.com/office/drawing/2014/main" id="{B9AED1B9-3733-40F0-9E3A-C968914CDF8A}"/>
                </a:ext>
              </a:extLst>
            </p:cNvPr>
            <p:cNvPicPr>
              <a:picLocks noChangeAspect="1"/>
            </p:cNvPicPr>
            <p:nvPr/>
          </p:nvPicPr>
          <p:blipFill>
            <a:blip r:embed="rId19">
              <a:extLst/>
            </a:blip>
            <a:stretch>
              <a:fillRect/>
            </a:stretch>
          </p:blipFill>
          <p:spPr>
            <a:xfrm>
              <a:off x="1047301" y="5162964"/>
              <a:ext cx="306139" cy="365539"/>
            </a:xfrm>
            <a:prstGeom prst="rect">
              <a:avLst/>
            </a:prstGeom>
            <a:ln w="12700">
              <a:miter lim="400000"/>
            </a:ln>
          </p:spPr>
        </p:pic>
        <p:pic>
          <p:nvPicPr>
            <p:cNvPr id="35" name="image70.png" descr="http://soccerlogo.net/uploads/posts/2014-09/1410464618_fc-aston-villa.png">
              <a:extLst>
                <a:ext uri="{FF2B5EF4-FFF2-40B4-BE49-F238E27FC236}">
                  <a16:creationId xmlns:a16="http://schemas.microsoft.com/office/drawing/2014/main" id="{8928028B-D536-42AF-AE5F-CAA261709842}"/>
                </a:ext>
              </a:extLst>
            </p:cNvPr>
            <p:cNvPicPr>
              <a:picLocks noChangeAspect="1"/>
            </p:cNvPicPr>
            <p:nvPr/>
          </p:nvPicPr>
          <p:blipFill>
            <a:blip r:embed="rId20">
              <a:extLst/>
            </a:blip>
            <a:stretch>
              <a:fillRect/>
            </a:stretch>
          </p:blipFill>
          <p:spPr>
            <a:xfrm>
              <a:off x="1457442" y="5162964"/>
              <a:ext cx="365539" cy="365539"/>
            </a:xfrm>
            <a:prstGeom prst="rect">
              <a:avLst/>
            </a:prstGeom>
            <a:ln w="12700">
              <a:miter lim="400000"/>
            </a:ln>
          </p:spPr>
        </p:pic>
        <p:pic>
          <p:nvPicPr>
            <p:cNvPr id="36" name="image71.png" descr="https://upload.wikimedia.org/wikipedia/hif/3/30/Watford.png">
              <a:extLst>
                <a:ext uri="{FF2B5EF4-FFF2-40B4-BE49-F238E27FC236}">
                  <a16:creationId xmlns:a16="http://schemas.microsoft.com/office/drawing/2014/main" id="{80981F22-3506-46BD-9CC0-01447241A428}"/>
                </a:ext>
              </a:extLst>
            </p:cNvPr>
            <p:cNvPicPr>
              <a:picLocks noChangeAspect="1"/>
            </p:cNvPicPr>
            <p:nvPr/>
          </p:nvPicPr>
          <p:blipFill>
            <a:blip r:embed="rId21">
              <a:extLst/>
            </a:blip>
            <a:stretch>
              <a:fillRect/>
            </a:stretch>
          </p:blipFill>
          <p:spPr>
            <a:xfrm>
              <a:off x="1021894" y="5606791"/>
              <a:ext cx="327542" cy="365539"/>
            </a:xfrm>
            <a:prstGeom prst="rect">
              <a:avLst/>
            </a:prstGeom>
            <a:ln w="12700">
              <a:miter lim="400000"/>
            </a:ln>
          </p:spPr>
        </p:pic>
        <p:pic>
          <p:nvPicPr>
            <p:cNvPr id="37" name="image72.png" descr="https://upload.wikimedia.org/wikipedia/en/thumb/5/56/Newcastle_United_Logo.svg/1016px-Newcastle_United_Logo.svg.png">
              <a:extLst>
                <a:ext uri="{FF2B5EF4-FFF2-40B4-BE49-F238E27FC236}">
                  <a16:creationId xmlns:a16="http://schemas.microsoft.com/office/drawing/2014/main" id="{E25EFB09-7202-40CA-9B44-5B631EC3D14F}"/>
                </a:ext>
              </a:extLst>
            </p:cNvPr>
            <p:cNvPicPr>
              <a:picLocks noChangeAspect="1"/>
            </p:cNvPicPr>
            <p:nvPr/>
          </p:nvPicPr>
          <p:blipFill>
            <a:blip r:embed="rId22">
              <a:extLst/>
            </a:blip>
            <a:stretch>
              <a:fillRect/>
            </a:stretch>
          </p:blipFill>
          <p:spPr>
            <a:xfrm>
              <a:off x="1870680" y="5162964"/>
              <a:ext cx="362683" cy="365539"/>
            </a:xfrm>
            <a:prstGeom prst="rect">
              <a:avLst/>
            </a:prstGeom>
            <a:ln w="12700">
              <a:miter lim="400000"/>
            </a:ln>
          </p:spPr>
        </p:pic>
        <p:pic>
          <p:nvPicPr>
            <p:cNvPr id="38" name="image73.png" descr="https://upload.wikimedia.org/wikipedia/hif/4/41/Norwich_City.png">
              <a:extLst>
                <a:ext uri="{FF2B5EF4-FFF2-40B4-BE49-F238E27FC236}">
                  <a16:creationId xmlns:a16="http://schemas.microsoft.com/office/drawing/2014/main" id="{37BDEEF7-6474-4E27-AB06-8637868AC34C}"/>
                </a:ext>
              </a:extLst>
            </p:cNvPr>
            <p:cNvPicPr>
              <a:picLocks noChangeAspect="1"/>
            </p:cNvPicPr>
            <p:nvPr/>
          </p:nvPicPr>
          <p:blipFill>
            <a:blip r:embed="rId23">
              <a:extLst/>
            </a:blip>
            <a:stretch>
              <a:fillRect/>
            </a:stretch>
          </p:blipFill>
          <p:spPr>
            <a:xfrm>
              <a:off x="7814565" y="5162964"/>
              <a:ext cx="327094" cy="365539"/>
            </a:xfrm>
            <a:prstGeom prst="rect">
              <a:avLst/>
            </a:prstGeom>
            <a:ln w="12700">
              <a:miter lim="400000"/>
            </a:ln>
          </p:spPr>
        </p:pic>
        <p:pic>
          <p:nvPicPr>
            <p:cNvPr id="39" name="image74.png" descr="http://www.eurotravelsports.se/images/custom/ProductTemplate/72711.png">
              <a:extLst>
                <a:ext uri="{FF2B5EF4-FFF2-40B4-BE49-F238E27FC236}">
                  <a16:creationId xmlns:a16="http://schemas.microsoft.com/office/drawing/2014/main" id="{D32CD665-009C-4C11-A2A1-60565F734EFE}"/>
                </a:ext>
              </a:extLst>
            </p:cNvPr>
            <p:cNvPicPr>
              <a:picLocks noChangeAspect="1"/>
            </p:cNvPicPr>
            <p:nvPr/>
          </p:nvPicPr>
          <p:blipFill>
            <a:blip r:embed="rId24">
              <a:extLst/>
            </a:blip>
            <a:stretch>
              <a:fillRect/>
            </a:stretch>
          </p:blipFill>
          <p:spPr>
            <a:xfrm>
              <a:off x="7342434" y="5606791"/>
              <a:ext cx="365539" cy="365539"/>
            </a:xfrm>
            <a:prstGeom prst="rect">
              <a:avLst/>
            </a:prstGeom>
            <a:ln w="12700">
              <a:miter lim="400000"/>
            </a:ln>
          </p:spPr>
        </p:pic>
        <p:pic>
          <p:nvPicPr>
            <p:cNvPr id="40" name="image75.png" descr="https://upload.wikimedia.org/wikipedia/en/thumb/7/77/Logo_Sunderland.svg/922px-Logo_Sunderland.svg.png">
              <a:extLst>
                <a:ext uri="{FF2B5EF4-FFF2-40B4-BE49-F238E27FC236}">
                  <a16:creationId xmlns:a16="http://schemas.microsoft.com/office/drawing/2014/main" id="{8E4E4AF0-C2B2-4A75-8D70-B3B42A9841AD}"/>
                </a:ext>
              </a:extLst>
            </p:cNvPr>
            <p:cNvPicPr>
              <a:picLocks noChangeAspect="1"/>
            </p:cNvPicPr>
            <p:nvPr/>
          </p:nvPicPr>
          <p:blipFill>
            <a:blip r:embed="rId25">
              <a:extLst/>
            </a:blip>
            <a:stretch>
              <a:fillRect/>
            </a:stretch>
          </p:blipFill>
          <p:spPr>
            <a:xfrm>
              <a:off x="1835804" y="5606791"/>
              <a:ext cx="438837" cy="365539"/>
            </a:xfrm>
            <a:prstGeom prst="rect">
              <a:avLst/>
            </a:prstGeom>
            <a:ln w="12700">
              <a:miter lim="400000"/>
            </a:ln>
          </p:spPr>
        </p:pic>
        <p:pic>
          <p:nvPicPr>
            <p:cNvPr id="41" name="image76.png" descr="https://upload.wikimedia.org/wikipedia/en/thumb/e/e0/West_Ham_United_FC.svg/1063px-West_Ham_United_FC.svg.png">
              <a:extLst>
                <a:ext uri="{FF2B5EF4-FFF2-40B4-BE49-F238E27FC236}">
                  <a16:creationId xmlns:a16="http://schemas.microsoft.com/office/drawing/2014/main" id="{0A235723-B1A0-4B9B-8CDE-496EFE79DE3D}"/>
                </a:ext>
              </a:extLst>
            </p:cNvPr>
            <p:cNvPicPr>
              <a:picLocks noChangeAspect="1"/>
            </p:cNvPicPr>
            <p:nvPr/>
          </p:nvPicPr>
          <p:blipFill>
            <a:blip r:embed="rId26">
              <a:extLst/>
            </a:blip>
            <a:stretch>
              <a:fillRect/>
            </a:stretch>
          </p:blipFill>
          <p:spPr>
            <a:xfrm>
              <a:off x="6436571" y="5606791"/>
              <a:ext cx="379461" cy="365539"/>
            </a:xfrm>
            <a:prstGeom prst="rect">
              <a:avLst/>
            </a:prstGeom>
            <a:ln w="12700">
              <a:miter lim="400000"/>
            </a:ln>
          </p:spPr>
        </p:pic>
      </p:grpSp>
      <p:sp>
        <p:nvSpPr>
          <p:cNvPr id="42" name="Shape 891">
            <a:extLst>
              <a:ext uri="{FF2B5EF4-FFF2-40B4-BE49-F238E27FC236}">
                <a16:creationId xmlns:a16="http://schemas.microsoft.com/office/drawing/2014/main" id="{6300E85D-A619-4B93-970C-B35D16BD7BE3}"/>
              </a:ext>
            </a:extLst>
          </p:cNvPr>
          <p:cNvSpPr/>
          <p:nvPr/>
        </p:nvSpPr>
        <p:spPr>
          <a:xfrm flipV="1">
            <a:off x="1719888" y="1883842"/>
            <a:ext cx="6799170" cy="2093797"/>
          </a:xfrm>
          <a:prstGeom prst="line">
            <a:avLst/>
          </a:prstGeom>
          <a:ln>
            <a:solidFill>
              <a:schemeClr val="accent1"/>
            </a:solidFill>
            <a:tailEnd type="triangle"/>
          </a:ln>
        </p:spPr>
        <p:txBody>
          <a:bodyPr lIns="42202" rIns="42202"/>
          <a:lstStyle/>
          <a:p>
            <a:pPr defTabSz="844083" hangingPunct="0"/>
            <a:endParaRPr sz="1662" kern="0">
              <a:solidFill>
                <a:srgbClr val="000000"/>
              </a:solidFill>
              <a:latin typeface="Garamond"/>
              <a:sym typeface="Garamond"/>
            </a:endParaRPr>
          </a:p>
        </p:txBody>
      </p:sp>
      <p:sp>
        <p:nvSpPr>
          <p:cNvPr id="43" name="Shape 892">
            <a:extLst>
              <a:ext uri="{FF2B5EF4-FFF2-40B4-BE49-F238E27FC236}">
                <a16:creationId xmlns:a16="http://schemas.microsoft.com/office/drawing/2014/main" id="{78A962B0-DB4B-4C2E-9B54-B988F7B1DD86}"/>
              </a:ext>
            </a:extLst>
          </p:cNvPr>
          <p:cNvSpPr/>
          <p:nvPr/>
        </p:nvSpPr>
        <p:spPr>
          <a:xfrm rot="20515100">
            <a:off x="4616495" y="2696052"/>
            <a:ext cx="991755" cy="228694"/>
          </a:xfrm>
          <a:prstGeom prst="rect">
            <a:avLst/>
          </a:prstGeom>
          <a:ln w="12700">
            <a:miter lim="400000"/>
          </a:ln>
          <a:extLst>
            <a:ext uri="{C572A759-6A51-4108-AA02-DFA0A04FC94B}">
              <ma14:wrappingTextBoxFlag xmlns:ma14="http://schemas.microsoft.com/office/mac/drawingml/2011/main" xmlns="" val="1"/>
            </a:ext>
          </a:extLst>
        </p:spPr>
        <p:txBody>
          <a:bodyPr wrap="square" lIns="33231" tIns="33231" rIns="33231" bIns="33231">
            <a:spAutoFit/>
          </a:bodyPr>
          <a:lstStyle/>
          <a:p>
            <a:pPr algn="ctr" defTabSz="844083" hangingPunct="0">
              <a:defRPr sz="1050" b="0" i="0" u="none" strike="noStrike" kern="1200" baseline="0">
                <a:solidFill>
                  <a:schemeClr val="tx1">
                    <a:lumMod val="75000"/>
                    <a:lumOff val="25000"/>
                  </a:schemeClr>
                </a:solidFill>
                <a:latin typeface="+mn-lt"/>
                <a:ea typeface="+mn-ea"/>
                <a:cs typeface="+mn-cs"/>
              </a:defRPr>
            </a:pPr>
            <a:r>
              <a:rPr sz="1050" dirty="0">
                <a:solidFill>
                  <a:schemeClr val="tx1">
                    <a:lumMod val="75000"/>
                    <a:lumOff val="25000"/>
                  </a:schemeClr>
                </a:solidFill>
                <a:sym typeface="Garamond"/>
              </a:rPr>
              <a:t>CAGR</a:t>
            </a:r>
            <a:r>
              <a:rPr sz="1050" baseline="30000" dirty="0">
                <a:solidFill>
                  <a:schemeClr val="tx1">
                    <a:lumMod val="75000"/>
                    <a:lumOff val="25000"/>
                  </a:schemeClr>
                </a:solidFill>
                <a:sym typeface="Garamond"/>
              </a:rPr>
              <a:t>1</a:t>
            </a:r>
            <a:r>
              <a:rPr sz="1050" dirty="0">
                <a:solidFill>
                  <a:schemeClr val="tx1">
                    <a:lumMod val="75000"/>
                    <a:lumOff val="25000"/>
                  </a:schemeClr>
                </a:solidFill>
                <a:sym typeface="Garamond"/>
              </a:rPr>
              <a:t>: 15.7%</a:t>
            </a:r>
          </a:p>
        </p:txBody>
      </p:sp>
      <p:sp>
        <p:nvSpPr>
          <p:cNvPr id="7" name="TextBox 6">
            <a:extLst>
              <a:ext uri="{FF2B5EF4-FFF2-40B4-BE49-F238E27FC236}">
                <a16:creationId xmlns:a16="http://schemas.microsoft.com/office/drawing/2014/main" id="{D8864D05-82CC-4FF2-8127-5D212BB28CD7}"/>
              </a:ext>
            </a:extLst>
          </p:cNvPr>
          <p:cNvSpPr txBox="1"/>
          <p:nvPr/>
        </p:nvSpPr>
        <p:spPr>
          <a:xfrm>
            <a:off x="584398" y="1691640"/>
            <a:ext cx="558602" cy="192204"/>
          </a:xfrm>
          <a:prstGeom prst="rect">
            <a:avLst/>
          </a:prstGeom>
          <a:noFill/>
        </p:spPr>
        <p:txBody>
          <a:bodyPr wrap="square" lIns="36000" tIns="36000" rIns="36000" bIns="36000" rtlCol="0">
            <a:noAutofit/>
          </a:bodyPr>
          <a:lstStyle/>
          <a:p>
            <a:r>
              <a:rPr lang="en-US" sz="1197" dirty="0">
                <a:solidFill>
                  <a:schemeClr val="tx1">
                    <a:lumMod val="65000"/>
                    <a:lumOff val="35000"/>
                  </a:schemeClr>
                </a:solidFill>
              </a:rPr>
              <a:t>GBPm</a:t>
            </a:r>
          </a:p>
        </p:txBody>
      </p:sp>
    </p:spTree>
    <p:extLst>
      <p:ext uri="{BB962C8B-B14F-4D97-AF65-F5344CB8AC3E}">
        <p14:creationId xmlns:p14="http://schemas.microsoft.com/office/powerpoint/2010/main" val="3183873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06AA8A8-8D6A-4951-BEDB-F0D824CCEBAF}"/>
              </a:ext>
            </a:extLst>
          </p:cNvPr>
          <p:cNvGrpSpPr/>
          <p:nvPr/>
        </p:nvGrpSpPr>
        <p:grpSpPr>
          <a:xfrm>
            <a:off x="273050" y="412749"/>
            <a:ext cx="9512299" cy="342584"/>
            <a:chOff x="273050" y="412749"/>
            <a:chExt cx="9512299" cy="342584"/>
          </a:xfrm>
        </p:grpSpPr>
        <p:sp>
          <p:nvSpPr>
            <p:cNvPr id="12" name="Rubrik 4">
              <a:extLst>
                <a:ext uri="{FF2B5EF4-FFF2-40B4-BE49-F238E27FC236}">
                  <a16:creationId xmlns:a16="http://schemas.microsoft.com/office/drawing/2014/main" id="{902F80B3-7F6E-41E4-AC50-AAF9FACEAD89}"/>
                </a:ext>
              </a:extLst>
            </p:cNvPr>
            <p:cNvSpPr txBox="1">
              <a:spLocks/>
            </p:cNvSpPr>
            <p:nvPr/>
          </p:nvSpPr>
          <p:spPr>
            <a:xfrm>
              <a:off x="273050" y="412749"/>
              <a:ext cx="9512299"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Tv-</a:t>
              </a:r>
              <a:r>
                <a:rPr lang="sv-SE" u="none" dirty="0" err="1"/>
                <a:t>rights</a:t>
              </a:r>
              <a:r>
                <a:rPr lang="sv-SE" u="none" dirty="0"/>
                <a:t> market – </a:t>
              </a:r>
              <a:r>
                <a:rPr lang="sv-SE" u="none" dirty="0" err="1"/>
                <a:t>top</a:t>
              </a:r>
              <a:r>
                <a:rPr lang="sv-SE" u="none" dirty="0"/>
                <a:t> 10 sports 2016 </a:t>
              </a:r>
            </a:p>
          </p:txBody>
        </p:sp>
        <p:cxnSp>
          <p:nvCxnSpPr>
            <p:cNvPr id="13" name="Straight Connector 12">
              <a:extLst>
                <a:ext uri="{FF2B5EF4-FFF2-40B4-BE49-F238E27FC236}">
                  <a16:creationId xmlns:a16="http://schemas.microsoft.com/office/drawing/2014/main" id="{F901C4B3-9546-4E63-A15C-5D029FA1614A}"/>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Text Placeholder 6">
            <a:extLst>
              <a:ext uri="{FF2B5EF4-FFF2-40B4-BE49-F238E27FC236}">
                <a16:creationId xmlns:a16="http://schemas.microsoft.com/office/drawing/2014/main" id="{688B1E79-FEEA-4516-89B8-3B89D88115D5}"/>
              </a:ext>
            </a:extLst>
          </p:cNvPr>
          <p:cNvSpPr txBox="1">
            <a:spLocks/>
          </p:cNvSpPr>
          <p:nvPr/>
        </p:nvSpPr>
        <p:spPr>
          <a:xfrm>
            <a:off x="290876" y="6055233"/>
            <a:ext cx="5945148" cy="261268"/>
          </a:xfrm>
          <a:prstGeom prst="rect">
            <a:avLst/>
          </a:prstGeom>
          <a:noFill/>
        </p:spPr>
        <p:txBody>
          <a:bodyPr wrap="square" lIns="36000" tIns="36000" rIns="36000" bIns="36000" rtlCol="0">
            <a:noAutofit/>
          </a:bodyPr>
          <a:lstStyle>
            <a:lvl1pPr marL="182563" indent="-182563" algn="l" defTabSz="914400" rtl="0" eaLnBrk="1" latinLnBrk="0" hangingPunct="1">
              <a:spcBef>
                <a:spcPts val="600"/>
              </a:spcBef>
              <a:buClr>
                <a:schemeClr val="accent3"/>
              </a:buClr>
              <a:buSzPct val="90000"/>
              <a:buFont typeface="Wingdings" pitchFamily="2" charset="2"/>
              <a:buChar char="n"/>
              <a:defRPr sz="1100" b="0" kern="1200">
                <a:solidFill>
                  <a:schemeClr val="tx1"/>
                </a:solidFill>
                <a:latin typeface="+mn-lt"/>
                <a:ea typeface="+mn-ea"/>
                <a:cs typeface="Arial" pitchFamily="34" charset="0"/>
              </a:defRPr>
            </a:lvl1pPr>
            <a:lvl2pPr marL="357188" indent="-174625" algn="l" defTabSz="914400" rtl="0" eaLnBrk="1" latinLnBrk="0" hangingPunct="1">
              <a:spcBef>
                <a:spcPts val="600"/>
              </a:spcBef>
              <a:buClr>
                <a:schemeClr val="accent3"/>
              </a:buClr>
              <a:buFont typeface="Arial" pitchFamily="34" charset="0"/>
              <a:buChar char="–"/>
              <a:defRPr sz="1100" b="0" kern="1200">
                <a:solidFill>
                  <a:schemeClr val="tx1"/>
                </a:solidFill>
                <a:latin typeface="+mn-lt"/>
                <a:ea typeface="+mn-ea"/>
                <a:cs typeface="Arial" pitchFamily="34" charset="0"/>
              </a:defRPr>
            </a:lvl2pPr>
            <a:lvl3pPr marL="539750" indent="-182563" algn="l" defTabSz="914400" rtl="0" eaLnBrk="1" latinLnBrk="0" hangingPunct="1">
              <a:spcBef>
                <a:spcPts val="600"/>
              </a:spcBef>
              <a:buClr>
                <a:schemeClr val="accent3"/>
              </a:buClr>
              <a:buFont typeface="Garamond" pitchFamily="18" charset="0"/>
              <a:buChar char="●"/>
              <a:defRPr sz="1100" b="0" kern="1200">
                <a:solidFill>
                  <a:schemeClr val="tx1"/>
                </a:solidFill>
                <a:latin typeface="+mn-lt"/>
                <a:ea typeface="+mn-ea"/>
                <a:cs typeface="Arial" pitchFamily="34" charset="0"/>
              </a:defRPr>
            </a:lvl3pPr>
            <a:lvl4pPr marL="712788" indent="-173038" algn="l" defTabSz="914400" rtl="0" eaLnBrk="1" latinLnBrk="0" hangingPunct="1">
              <a:spcBef>
                <a:spcPts val="600"/>
              </a:spcBef>
              <a:buClr>
                <a:schemeClr val="accent3"/>
              </a:buClr>
              <a:buFont typeface="Webdings" pitchFamily="18" charset="2"/>
              <a:buChar char="4"/>
              <a:defRPr sz="1100" b="0" kern="1200">
                <a:solidFill>
                  <a:schemeClr val="tx1"/>
                </a:solidFill>
                <a:latin typeface="+mn-lt"/>
                <a:ea typeface="+mn-ea"/>
                <a:cs typeface="Arial" pitchFamily="34" charset="0"/>
              </a:defRPr>
            </a:lvl4pPr>
            <a:lvl5pPr marL="895350" indent="-182563" algn="l" defTabSz="914400" rtl="0" eaLnBrk="1" latinLnBrk="0" hangingPunct="1">
              <a:spcBef>
                <a:spcPts val="600"/>
              </a:spcBef>
              <a:buClr>
                <a:schemeClr val="accent3"/>
              </a:buClr>
              <a:buFont typeface="Wingdings" pitchFamily="2" charset="2"/>
              <a:buChar char="w"/>
              <a:defRPr sz="11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GB" sz="800" dirty="0">
              <a:cs typeface="+mn-cs"/>
            </a:endParaRPr>
          </a:p>
          <a:p>
            <a:pPr marL="0" indent="0">
              <a:spcBef>
                <a:spcPts val="0"/>
              </a:spcBef>
              <a:buNone/>
            </a:pPr>
            <a:r>
              <a:rPr lang="en-GB" sz="800" dirty="0">
                <a:cs typeface="+mn-cs"/>
              </a:rPr>
              <a:t>Source: TV Sports Markets</a:t>
            </a:r>
          </a:p>
          <a:p>
            <a:pPr>
              <a:spcBef>
                <a:spcPts val="0"/>
              </a:spcBef>
            </a:pPr>
            <a:endParaRPr lang="en-GB" sz="800" dirty="0">
              <a:cs typeface="+mn-cs"/>
            </a:endParaRPr>
          </a:p>
        </p:txBody>
      </p:sp>
      <p:grpSp>
        <p:nvGrpSpPr>
          <p:cNvPr id="15" name="Group 14">
            <a:extLst>
              <a:ext uri="{FF2B5EF4-FFF2-40B4-BE49-F238E27FC236}">
                <a16:creationId xmlns:a16="http://schemas.microsoft.com/office/drawing/2014/main" id="{D01DB042-74F6-423B-8709-F3B2519F05EF}"/>
              </a:ext>
            </a:extLst>
          </p:cNvPr>
          <p:cNvGrpSpPr/>
          <p:nvPr/>
        </p:nvGrpSpPr>
        <p:grpSpPr>
          <a:xfrm>
            <a:off x="4829893" y="6422390"/>
            <a:ext cx="246214" cy="246214"/>
            <a:chOff x="4449611" y="6432288"/>
            <a:chExt cx="246214" cy="246214"/>
          </a:xfrm>
        </p:grpSpPr>
        <p:sp>
          <p:nvSpPr>
            <p:cNvPr id="16" name="Oval 15">
              <a:extLst>
                <a:ext uri="{FF2B5EF4-FFF2-40B4-BE49-F238E27FC236}">
                  <a16:creationId xmlns:a16="http://schemas.microsoft.com/office/drawing/2014/main" id="{0511C1B6-564A-42FA-A402-365280E33B76}"/>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7" name="Slide Number Placeholder 5">
              <a:extLst>
                <a:ext uri="{FF2B5EF4-FFF2-40B4-BE49-F238E27FC236}">
                  <a16:creationId xmlns:a16="http://schemas.microsoft.com/office/drawing/2014/main" id="{94AC3089-C3AF-4280-A828-800E646E533A}"/>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grpSp>
        <p:nvGrpSpPr>
          <p:cNvPr id="2" name="Group 1">
            <a:extLst>
              <a:ext uri="{FF2B5EF4-FFF2-40B4-BE49-F238E27FC236}">
                <a16:creationId xmlns:a16="http://schemas.microsoft.com/office/drawing/2014/main" id="{2CDF3E6F-213E-4530-815C-E76C195C8AD2}"/>
              </a:ext>
            </a:extLst>
          </p:cNvPr>
          <p:cNvGrpSpPr/>
          <p:nvPr/>
        </p:nvGrpSpPr>
        <p:grpSpPr>
          <a:xfrm>
            <a:off x="273050" y="1164194"/>
            <a:ext cx="9359900" cy="4777776"/>
            <a:chOff x="633047" y="1164194"/>
            <a:chExt cx="8641375" cy="4777776"/>
          </a:xfrm>
        </p:grpSpPr>
        <p:grpSp>
          <p:nvGrpSpPr>
            <p:cNvPr id="798" name="Group 798"/>
            <p:cNvGrpSpPr/>
            <p:nvPr/>
          </p:nvGrpSpPr>
          <p:grpSpPr>
            <a:xfrm>
              <a:off x="633047" y="1164194"/>
              <a:ext cx="8641375" cy="251777"/>
              <a:chOff x="0" y="1221"/>
              <a:chExt cx="9361488" cy="272757"/>
            </a:xfrm>
          </p:grpSpPr>
          <p:sp>
            <p:nvSpPr>
              <p:cNvPr id="796" name="Shape 796"/>
              <p:cNvSpPr/>
              <p:nvPr/>
            </p:nvSpPr>
            <p:spPr>
              <a:xfrm>
                <a:off x="0" y="11600"/>
                <a:ext cx="9361488" cy="252001"/>
              </a:xfrm>
              <a:prstGeom prst="rect">
                <a:avLst/>
              </a:prstGeom>
              <a:solidFill>
                <a:schemeClr val="accent3"/>
              </a:solidFill>
              <a:ln w="3175" cap="flat">
                <a:solidFill>
                  <a:srgbClr val="FFFFFF"/>
                </a:solidFill>
                <a:prstDash val="solid"/>
                <a:miter lim="800000"/>
              </a:ln>
              <a:effectLst/>
            </p:spPr>
            <p:txBody>
              <a:bodyPr wrap="square" lIns="0" tIns="0" rIns="0" bIns="0" numCol="1" anchor="ctr">
                <a:noAutofit/>
              </a:bodyPr>
              <a:lstStyle/>
              <a:p>
                <a:pPr defTabSz="844083" hangingPunct="0"/>
                <a:endParaRPr sz="1662" kern="0">
                  <a:solidFill>
                    <a:srgbClr val="000000"/>
                  </a:solidFill>
                  <a:latin typeface="Garamond"/>
                  <a:sym typeface="Garamond"/>
                </a:endParaRPr>
              </a:p>
            </p:txBody>
          </p:sp>
          <p:sp>
            <p:nvSpPr>
              <p:cNvPr id="797" name="Shape 797"/>
              <p:cNvSpPr/>
              <p:nvPr/>
            </p:nvSpPr>
            <p:spPr>
              <a:xfrm>
                <a:off x="0" y="1221"/>
                <a:ext cx="9361488" cy="2727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defRPr sz="1400">
                    <a:solidFill>
                      <a:srgbClr val="FFFFFF"/>
                    </a:solidFill>
                  </a:defRPr>
                </a:lvl1pPr>
              </a:lstStyle>
              <a:p>
                <a:pPr defTabSz="844083" hangingPunct="0"/>
                <a:r>
                  <a:rPr sz="1200" kern="0" dirty="0" err="1">
                    <a:latin typeface="Garamond"/>
                    <a:sym typeface="Garamond"/>
                  </a:rPr>
                  <a:t>Fo</a:t>
                </a:r>
                <a:r>
                  <a:rPr lang="sv-SE" sz="1200" kern="0" dirty="0">
                    <a:latin typeface="Garamond"/>
                    <a:sym typeface="Garamond"/>
                  </a:rPr>
                  <a:t>o</a:t>
                </a:r>
                <a:r>
                  <a:rPr sz="1200" kern="0" dirty="0" err="1">
                    <a:latin typeface="Garamond"/>
                    <a:sym typeface="Garamond"/>
                  </a:rPr>
                  <a:t>tboll</a:t>
                </a:r>
                <a:r>
                  <a:rPr sz="1200" kern="0" dirty="0">
                    <a:latin typeface="Garamond"/>
                    <a:sym typeface="Garamond"/>
                  </a:rPr>
                  <a:t> </a:t>
                </a:r>
                <a:r>
                  <a:rPr lang="en-US" sz="1200" kern="0" dirty="0">
                    <a:latin typeface="Garamond"/>
                    <a:sym typeface="Garamond"/>
                  </a:rPr>
                  <a:t>at the top</a:t>
                </a:r>
                <a:endParaRPr sz="1200" kern="0" dirty="0">
                  <a:latin typeface="Garamond"/>
                  <a:sym typeface="Garamond"/>
                </a:endParaRPr>
              </a:p>
            </p:txBody>
          </p:sp>
        </p:grpSp>
        <p:graphicFrame>
          <p:nvGraphicFramePr>
            <p:cNvPr id="6" name="Chart 5">
              <a:extLst>
                <a:ext uri="{FF2B5EF4-FFF2-40B4-BE49-F238E27FC236}">
                  <a16:creationId xmlns:a16="http://schemas.microsoft.com/office/drawing/2014/main" id="{74AD87CB-BA67-4340-980A-6B4D1C54A26F}"/>
                </a:ext>
              </a:extLst>
            </p:cNvPr>
            <p:cNvGraphicFramePr/>
            <p:nvPr>
              <p:extLst>
                <p:ext uri="{D42A27DB-BD31-4B8C-83A1-F6EECF244321}">
                  <p14:modId xmlns:p14="http://schemas.microsoft.com/office/powerpoint/2010/main" val="4960449"/>
                </p:ext>
              </p:extLst>
            </p:nvPr>
          </p:nvGraphicFramePr>
          <p:xfrm>
            <a:off x="633047" y="1405502"/>
            <a:ext cx="8641128" cy="4536468"/>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p14="http://schemas.microsoft.com/office/powerpoint/2010/main" val="83611662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57660F-6481-4400-8C91-79E7B283C3B0}"/>
              </a:ext>
            </a:extLst>
          </p:cNvPr>
          <p:cNvGrpSpPr/>
          <p:nvPr/>
        </p:nvGrpSpPr>
        <p:grpSpPr>
          <a:xfrm>
            <a:off x="273050" y="422226"/>
            <a:ext cx="9512299" cy="342584"/>
            <a:chOff x="273050" y="412749"/>
            <a:chExt cx="9512299" cy="342584"/>
          </a:xfrm>
        </p:grpSpPr>
        <p:sp>
          <p:nvSpPr>
            <p:cNvPr id="10" name="Rubrik 4">
              <a:extLst>
                <a:ext uri="{FF2B5EF4-FFF2-40B4-BE49-F238E27FC236}">
                  <a16:creationId xmlns:a16="http://schemas.microsoft.com/office/drawing/2014/main" id="{739B7E36-2BBE-427C-98F9-CF93D75FA2FB}"/>
                </a:ext>
              </a:extLst>
            </p:cNvPr>
            <p:cNvSpPr txBox="1">
              <a:spLocks/>
            </p:cNvSpPr>
            <p:nvPr/>
          </p:nvSpPr>
          <p:spPr>
            <a:xfrm>
              <a:off x="282882" y="412749"/>
              <a:ext cx="9502467" cy="288000"/>
            </a:xfrm>
            <a:prstGeom prst="rect">
              <a:avLst/>
            </a:prstGeom>
          </p:spPr>
          <p:txBody>
            <a:bodyPr vert="horz" lIns="0" tIns="0" rIns="0" bIns="0" rtlCol="0" anchor="b">
              <a:noAutofit/>
            </a:bodyPr>
            <a:lstStyle>
              <a:lvl1pPr algn="l" defTabSz="914400" rtl="0" eaLnBrk="1" fontAlgn="base" latinLnBrk="0" hangingPunct="1">
                <a:lnSpc>
                  <a:spcPct val="90000"/>
                </a:lnSpc>
                <a:spcBef>
                  <a:spcPct val="0"/>
                </a:spcBef>
                <a:spcAft>
                  <a:spcPct val="0"/>
                </a:spcAft>
                <a:buNone/>
                <a:defRPr lang="en-GB" sz="2000" b="0" u="sng" kern="1200" cap="all" spc="100" baseline="0" noProof="0" dirty="0" smtClean="0">
                  <a:solidFill>
                    <a:schemeClr val="tx1"/>
                  </a:solidFill>
                  <a:uFill>
                    <a:solidFill>
                      <a:schemeClr val="bg1">
                        <a:lumMod val="75000"/>
                      </a:schemeClr>
                    </a:solidFill>
                  </a:uFill>
                  <a:latin typeface="+mj-lt"/>
                  <a:ea typeface="+mj-ea"/>
                  <a:cs typeface="Arial" pitchFamily="34" charset="0"/>
                </a:defRPr>
              </a:lvl1pPr>
            </a:lstStyle>
            <a:p>
              <a:r>
                <a:rPr lang="sv-SE" u="none" dirty="0"/>
                <a:t>market drivers</a:t>
              </a:r>
            </a:p>
          </p:txBody>
        </p:sp>
        <p:cxnSp>
          <p:nvCxnSpPr>
            <p:cNvPr id="11" name="Straight Connector 10">
              <a:extLst>
                <a:ext uri="{FF2B5EF4-FFF2-40B4-BE49-F238E27FC236}">
                  <a16:creationId xmlns:a16="http://schemas.microsoft.com/office/drawing/2014/main" id="{93EB7746-75D3-4B21-9933-E3568A56193A}"/>
                </a:ext>
              </a:extLst>
            </p:cNvPr>
            <p:cNvCxnSpPr/>
            <p:nvPr/>
          </p:nvCxnSpPr>
          <p:spPr>
            <a:xfrm>
              <a:off x="273050" y="755333"/>
              <a:ext cx="93599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1D85415-4A2A-4E31-A0E8-2CC80A925FE2}"/>
              </a:ext>
            </a:extLst>
          </p:cNvPr>
          <p:cNvGrpSpPr/>
          <p:nvPr/>
        </p:nvGrpSpPr>
        <p:grpSpPr>
          <a:xfrm>
            <a:off x="4829893" y="6422390"/>
            <a:ext cx="246214" cy="246214"/>
            <a:chOff x="4449611" y="6432288"/>
            <a:chExt cx="246214" cy="246214"/>
          </a:xfrm>
        </p:grpSpPr>
        <p:sp>
          <p:nvSpPr>
            <p:cNvPr id="13" name="Oval 12">
              <a:extLst>
                <a:ext uri="{FF2B5EF4-FFF2-40B4-BE49-F238E27FC236}">
                  <a16:creationId xmlns:a16="http://schemas.microsoft.com/office/drawing/2014/main" id="{F9119A61-EB42-460C-8788-5D4D846BFAA0}"/>
                </a:ext>
              </a:extLst>
            </p:cNvPr>
            <p:cNvSpPr/>
            <p:nvPr/>
          </p:nvSpPr>
          <p:spPr>
            <a:xfrm>
              <a:off x="4449611" y="6432288"/>
              <a:ext cx="246214" cy="246214"/>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4" name="Slide Number Placeholder 5">
              <a:extLst>
                <a:ext uri="{FF2B5EF4-FFF2-40B4-BE49-F238E27FC236}">
                  <a16:creationId xmlns:a16="http://schemas.microsoft.com/office/drawing/2014/main" id="{6E40D20F-42BC-40E1-ADA3-4A569E228346}"/>
                </a:ext>
              </a:extLst>
            </p:cNvPr>
            <p:cNvSpPr txBox="1">
              <a:spLocks/>
            </p:cNvSpPr>
            <p:nvPr/>
          </p:nvSpPr>
          <p:spPr>
            <a:xfrm>
              <a:off x="4521218" y="6493840"/>
              <a:ext cx="73738" cy="123111"/>
            </a:xfrm>
            <a:prstGeom prst="rect">
              <a:avLst/>
            </a:prstGeom>
          </p:spPr>
          <p:txBody>
            <a:bodyPr vert="horz" wrap="none" lIns="0" tIns="0" rIns="0" bIns="0" rtlCol="0" anchor="t">
              <a:spAutoFit/>
            </a:bodyPr>
            <a:lstStyle>
              <a:lvl1pPr algn="r">
                <a:defRPr sz="800" b="1">
                  <a:solidFill>
                    <a:schemeClr val="tx1"/>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dirty="0">
                  <a:ln>
                    <a:noFill/>
                  </a:ln>
                  <a:solidFill>
                    <a:schemeClr val="bg1"/>
                  </a:solidFill>
                  <a:effectLst/>
                  <a:uLnTx/>
                  <a:uFillTx/>
                  <a:latin typeface="+mj-lt"/>
                  <a:ea typeface="+mn-ea"/>
                  <a:cs typeface="Arial" pitchFamily="34" charset="0"/>
                </a:rPr>
                <a:t> </a:t>
              </a:r>
              <a:fld id="{C6CC3D56-96BB-45E4-94D9-DF781FE65A81}" type="slidenum">
                <a:rPr kumimoji="0" lang="sv-SE" sz="800" i="0" u="none" strike="noStrike" kern="1200" cap="none" spc="0" normalizeH="0" baseline="0" smtClean="0">
                  <a:ln>
                    <a:noFill/>
                  </a:ln>
                  <a:solidFill>
                    <a:schemeClr val="bg1"/>
                  </a:solidFill>
                  <a:effectLst/>
                  <a:uLnTx/>
                  <a:uFillTx/>
                  <a:latin typeface="+mj-lt"/>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sv-SE" sz="800" i="0" u="none" strike="noStrike" kern="1200" cap="none" spc="0" normalizeH="0" baseline="0" dirty="0">
                <a:ln>
                  <a:noFill/>
                </a:ln>
                <a:solidFill>
                  <a:schemeClr val="bg1"/>
                </a:solidFill>
                <a:effectLst/>
                <a:uLnTx/>
                <a:uFillTx/>
                <a:latin typeface="+mj-lt"/>
                <a:ea typeface="+mn-ea"/>
                <a:cs typeface="Arial" pitchFamily="34" charset="0"/>
              </a:endParaRPr>
            </a:p>
          </p:txBody>
        </p:sp>
      </p:grpSp>
      <p:sp>
        <p:nvSpPr>
          <p:cNvPr id="2" name="TextBox 1">
            <a:extLst>
              <a:ext uri="{FF2B5EF4-FFF2-40B4-BE49-F238E27FC236}">
                <a16:creationId xmlns:a16="http://schemas.microsoft.com/office/drawing/2014/main" id="{246B59CB-61AD-4804-9228-36B1226D30B2}"/>
              </a:ext>
            </a:extLst>
          </p:cNvPr>
          <p:cNvSpPr txBox="1"/>
          <p:nvPr/>
        </p:nvSpPr>
        <p:spPr>
          <a:xfrm>
            <a:off x="273050" y="866087"/>
            <a:ext cx="9359900" cy="398206"/>
          </a:xfrm>
          <a:prstGeom prst="rect">
            <a:avLst/>
          </a:prstGeom>
          <a:noFill/>
        </p:spPr>
        <p:txBody>
          <a:bodyPr wrap="square" lIns="36000" tIns="36000" rIns="36000" bIns="36000" rtlCol="0" anchor="ctr">
            <a:noAutofit/>
          </a:bodyPr>
          <a:lstStyle/>
          <a:p>
            <a:r>
              <a:rPr lang="en-US" sz="1200" dirty="0"/>
              <a:t>There are a lot of market dynamics and further segmentation in the sport media rights the years ahead to be expected </a:t>
            </a:r>
          </a:p>
        </p:txBody>
      </p:sp>
      <p:sp>
        <p:nvSpPr>
          <p:cNvPr id="7" name="TextBox 6">
            <a:extLst>
              <a:ext uri="{FF2B5EF4-FFF2-40B4-BE49-F238E27FC236}">
                <a16:creationId xmlns:a16="http://schemas.microsoft.com/office/drawing/2014/main" id="{4B69BEE6-BE3F-4B36-8C39-112716837BFF}"/>
              </a:ext>
            </a:extLst>
          </p:cNvPr>
          <p:cNvSpPr txBox="1"/>
          <p:nvPr/>
        </p:nvSpPr>
        <p:spPr>
          <a:xfrm rot="16200000">
            <a:off x="-986576" y="2956273"/>
            <a:ext cx="2898918" cy="360000"/>
          </a:xfrm>
          <a:prstGeom prst="rect">
            <a:avLst/>
          </a:prstGeom>
          <a:solidFill>
            <a:schemeClr val="accent3"/>
          </a:solidFill>
        </p:spPr>
        <p:txBody>
          <a:bodyPr wrap="square" lIns="36000" tIns="36000" rIns="36000" bIns="36000" rtlCol="0" anchor="ctr">
            <a:noAutofit/>
          </a:bodyPr>
          <a:lstStyle/>
          <a:p>
            <a:pPr algn="ctr"/>
            <a:r>
              <a:rPr lang="en-US" sz="970" dirty="0">
                <a:solidFill>
                  <a:schemeClr val="bg1"/>
                </a:solidFill>
              </a:rPr>
              <a:t>Demand for Sports Media Rights</a:t>
            </a:r>
          </a:p>
        </p:txBody>
      </p:sp>
      <p:sp>
        <p:nvSpPr>
          <p:cNvPr id="15" name="TextBox 14">
            <a:extLst>
              <a:ext uri="{FF2B5EF4-FFF2-40B4-BE49-F238E27FC236}">
                <a16:creationId xmlns:a16="http://schemas.microsoft.com/office/drawing/2014/main" id="{92E513BA-50A4-4158-8C63-01FF324BDF2D}"/>
              </a:ext>
            </a:extLst>
          </p:cNvPr>
          <p:cNvSpPr txBox="1"/>
          <p:nvPr/>
        </p:nvSpPr>
        <p:spPr>
          <a:xfrm rot="16200000">
            <a:off x="-335646" y="5252077"/>
            <a:ext cx="1577392" cy="360000"/>
          </a:xfrm>
          <a:prstGeom prst="rect">
            <a:avLst/>
          </a:prstGeom>
          <a:solidFill>
            <a:schemeClr val="accent3"/>
          </a:solidFill>
        </p:spPr>
        <p:txBody>
          <a:bodyPr wrap="square" lIns="36000" tIns="36000" rIns="36000" bIns="36000" rtlCol="0" anchor="ctr">
            <a:noAutofit/>
          </a:bodyPr>
          <a:lstStyle/>
          <a:p>
            <a:pPr algn="ctr"/>
            <a:r>
              <a:rPr lang="en-US" sz="970" dirty="0">
                <a:solidFill>
                  <a:schemeClr val="bg1"/>
                </a:solidFill>
              </a:rPr>
              <a:t>Supply for Sports Media Rights</a:t>
            </a:r>
          </a:p>
        </p:txBody>
      </p:sp>
      <p:sp>
        <p:nvSpPr>
          <p:cNvPr id="8" name="TextBox 7">
            <a:extLst>
              <a:ext uri="{FF2B5EF4-FFF2-40B4-BE49-F238E27FC236}">
                <a16:creationId xmlns:a16="http://schemas.microsoft.com/office/drawing/2014/main" id="{292C449C-5AD6-43D4-9640-860C80A9A491}"/>
              </a:ext>
            </a:extLst>
          </p:cNvPr>
          <p:cNvSpPr txBox="1"/>
          <p:nvPr/>
        </p:nvSpPr>
        <p:spPr>
          <a:xfrm>
            <a:off x="706005" y="1683765"/>
            <a:ext cx="1598764" cy="682403"/>
          </a:xfrm>
          <a:prstGeom prst="rect">
            <a:avLst/>
          </a:prstGeom>
          <a:solidFill>
            <a:schemeClr val="bg1">
              <a:lumMod val="85000"/>
            </a:schemeClr>
          </a:solidFill>
        </p:spPr>
        <p:txBody>
          <a:bodyPr wrap="square" lIns="36000" tIns="36000" rIns="36000" bIns="36000" rtlCol="0" anchor="ctr">
            <a:noAutofit/>
          </a:bodyPr>
          <a:lstStyle/>
          <a:p>
            <a:pPr algn="ctr"/>
            <a:r>
              <a:rPr lang="en-US" sz="1050" b="1" dirty="0"/>
              <a:t>Macro Economics</a:t>
            </a:r>
          </a:p>
        </p:txBody>
      </p:sp>
      <p:sp>
        <p:nvSpPr>
          <p:cNvPr id="19" name="TextBox 18">
            <a:extLst>
              <a:ext uri="{FF2B5EF4-FFF2-40B4-BE49-F238E27FC236}">
                <a16:creationId xmlns:a16="http://schemas.microsoft.com/office/drawing/2014/main" id="{BF7441A6-EC36-4ACA-8851-685287E5D219}"/>
              </a:ext>
            </a:extLst>
          </p:cNvPr>
          <p:cNvSpPr txBox="1"/>
          <p:nvPr/>
        </p:nvSpPr>
        <p:spPr>
          <a:xfrm>
            <a:off x="706005" y="2423819"/>
            <a:ext cx="1598764" cy="682403"/>
          </a:xfrm>
          <a:prstGeom prst="rect">
            <a:avLst/>
          </a:prstGeom>
          <a:solidFill>
            <a:schemeClr val="bg1">
              <a:lumMod val="85000"/>
            </a:schemeClr>
          </a:solidFill>
        </p:spPr>
        <p:txBody>
          <a:bodyPr wrap="square" lIns="36000" tIns="36000" rIns="36000" bIns="36000" rtlCol="0" anchor="ctr">
            <a:noAutofit/>
          </a:bodyPr>
          <a:lstStyle/>
          <a:p>
            <a:pPr algn="ctr"/>
            <a:r>
              <a:rPr lang="en-US" sz="1050" b="1" dirty="0"/>
              <a:t>Live Window</a:t>
            </a:r>
          </a:p>
        </p:txBody>
      </p:sp>
      <p:sp>
        <p:nvSpPr>
          <p:cNvPr id="21" name="TextBox 20">
            <a:extLst>
              <a:ext uri="{FF2B5EF4-FFF2-40B4-BE49-F238E27FC236}">
                <a16:creationId xmlns:a16="http://schemas.microsoft.com/office/drawing/2014/main" id="{5CF8C3A5-CDDD-41EC-A767-454A0A3B08F9}"/>
              </a:ext>
            </a:extLst>
          </p:cNvPr>
          <p:cNvSpPr txBox="1"/>
          <p:nvPr/>
        </p:nvSpPr>
        <p:spPr>
          <a:xfrm>
            <a:off x="706005" y="3163873"/>
            <a:ext cx="1598764" cy="682403"/>
          </a:xfrm>
          <a:prstGeom prst="rect">
            <a:avLst/>
          </a:prstGeom>
          <a:solidFill>
            <a:schemeClr val="bg1">
              <a:lumMod val="85000"/>
            </a:schemeClr>
          </a:solidFill>
        </p:spPr>
        <p:txBody>
          <a:bodyPr wrap="square" lIns="36000" tIns="36000" rIns="36000" bIns="36000" rtlCol="0" anchor="ctr">
            <a:noAutofit/>
          </a:bodyPr>
          <a:lstStyle/>
          <a:p>
            <a:pPr algn="ctr"/>
            <a:r>
              <a:rPr lang="en-US" sz="1050" b="1" dirty="0"/>
              <a:t>Competition</a:t>
            </a:r>
          </a:p>
        </p:txBody>
      </p:sp>
      <p:sp>
        <p:nvSpPr>
          <p:cNvPr id="22" name="TextBox 21">
            <a:extLst>
              <a:ext uri="{FF2B5EF4-FFF2-40B4-BE49-F238E27FC236}">
                <a16:creationId xmlns:a16="http://schemas.microsoft.com/office/drawing/2014/main" id="{63B3FFB1-59F0-4644-905B-35575CE1FD38}"/>
              </a:ext>
            </a:extLst>
          </p:cNvPr>
          <p:cNvSpPr txBox="1"/>
          <p:nvPr/>
        </p:nvSpPr>
        <p:spPr>
          <a:xfrm>
            <a:off x="706005" y="4639862"/>
            <a:ext cx="1598764" cy="750643"/>
          </a:xfrm>
          <a:prstGeom prst="rect">
            <a:avLst/>
          </a:prstGeom>
          <a:solidFill>
            <a:schemeClr val="bg1">
              <a:lumMod val="85000"/>
            </a:schemeClr>
          </a:solidFill>
        </p:spPr>
        <p:txBody>
          <a:bodyPr wrap="square" lIns="36000" tIns="36000" rIns="36000" bIns="36000" rtlCol="0" anchor="ctr">
            <a:noAutofit/>
          </a:bodyPr>
          <a:lstStyle/>
          <a:p>
            <a:pPr algn="ctr"/>
            <a:r>
              <a:rPr lang="en-US" sz="1050" b="1" dirty="0"/>
              <a:t>Sport Politics</a:t>
            </a:r>
          </a:p>
        </p:txBody>
      </p:sp>
      <p:sp>
        <p:nvSpPr>
          <p:cNvPr id="25" name="TextBox 24">
            <a:extLst>
              <a:ext uri="{FF2B5EF4-FFF2-40B4-BE49-F238E27FC236}">
                <a16:creationId xmlns:a16="http://schemas.microsoft.com/office/drawing/2014/main" id="{CD791176-94E8-4DC1-B2B0-36BC7083BC66}"/>
              </a:ext>
            </a:extLst>
          </p:cNvPr>
          <p:cNvSpPr txBox="1"/>
          <p:nvPr/>
        </p:nvSpPr>
        <p:spPr>
          <a:xfrm>
            <a:off x="706005" y="3903926"/>
            <a:ext cx="1598764" cy="682403"/>
          </a:xfrm>
          <a:prstGeom prst="rect">
            <a:avLst/>
          </a:prstGeom>
          <a:solidFill>
            <a:schemeClr val="bg1">
              <a:lumMod val="85000"/>
            </a:schemeClr>
          </a:solidFill>
        </p:spPr>
        <p:txBody>
          <a:bodyPr wrap="square" lIns="36000" tIns="36000" rIns="36000" bIns="36000" rtlCol="0" anchor="ctr">
            <a:noAutofit/>
          </a:bodyPr>
          <a:lstStyle/>
          <a:p>
            <a:pPr algn="ctr"/>
            <a:r>
              <a:rPr lang="en-US" sz="1050" b="1" dirty="0"/>
              <a:t>Technology</a:t>
            </a:r>
          </a:p>
        </p:txBody>
      </p:sp>
      <p:sp>
        <p:nvSpPr>
          <p:cNvPr id="26" name="TextBox 25">
            <a:extLst>
              <a:ext uri="{FF2B5EF4-FFF2-40B4-BE49-F238E27FC236}">
                <a16:creationId xmlns:a16="http://schemas.microsoft.com/office/drawing/2014/main" id="{F1C7B0DB-703F-494E-8344-EE9D6C01B050}"/>
              </a:ext>
            </a:extLst>
          </p:cNvPr>
          <p:cNvSpPr txBox="1"/>
          <p:nvPr/>
        </p:nvSpPr>
        <p:spPr>
          <a:xfrm>
            <a:off x="706005" y="5470130"/>
            <a:ext cx="1598764" cy="750643"/>
          </a:xfrm>
          <a:prstGeom prst="rect">
            <a:avLst/>
          </a:prstGeom>
          <a:solidFill>
            <a:schemeClr val="bg1">
              <a:lumMod val="85000"/>
            </a:schemeClr>
          </a:solidFill>
        </p:spPr>
        <p:txBody>
          <a:bodyPr wrap="square" lIns="36000" tIns="36000" rIns="36000" bIns="36000" rtlCol="0" anchor="ctr">
            <a:noAutofit/>
          </a:bodyPr>
          <a:lstStyle/>
          <a:p>
            <a:pPr algn="ctr"/>
            <a:r>
              <a:rPr lang="en-US" sz="1050" b="1" dirty="0"/>
              <a:t>Agency Market</a:t>
            </a:r>
          </a:p>
        </p:txBody>
      </p:sp>
      <p:sp>
        <p:nvSpPr>
          <p:cNvPr id="30" name="TextBox 29">
            <a:extLst>
              <a:ext uri="{FF2B5EF4-FFF2-40B4-BE49-F238E27FC236}">
                <a16:creationId xmlns:a16="http://schemas.microsoft.com/office/drawing/2014/main" id="{CA422B7B-8485-4B8D-AA36-B45C90FDB665}"/>
              </a:ext>
            </a:extLst>
          </p:cNvPr>
          <p:cNvSpPr txBox="1"/>
          <p:nvPr/>
        </p:nvSpPr>
        <p:spPr>
          <a:xfrm>
            <a:off x="8034186" y="1699108"/>
            <a:ext cx="1598764" cy="682403"/>
          </a:xfrm>
          <a:prstGeom prst="rect">
            <a:avLst/>
          </a:prstGeom>
          <a:solidFill>
            <a:schemeClr val="bg1">
              <a:lumMod val="85000"/>
            </a:schemeClr>
          </a:solidFill>
        </p:spPr>
        <p:txBody>
          <a:bodyPr wrap="square" lIns="36000" tIns="36000" rIns="36000" bIns="36000" rtlCol="0" anchor="b">
            <a:noAutofit/>
          </a:bodyPr>
          <a:lstStyle/>
          <a:p>
            <a:pPr algn="ctr"/>
            <a:r>
              <a:rPr lang="en-US" sz="1000" dirty="0"/>
              <a:t>Consumers have more money to spend on media spending</a:t>
            </a:r>
          </a:p>
        </p:txBody>
      </p:sp>
      <p:sp>
        <p:nvSpPr>
          <p:cNvPr id="31" name="TextBox 30">
            <a:extLst>
              <a:ext uri="{FF2B5EF4-FFF2-40B4-BE49-F238E27FC236}">
                <a16:creationId xmlns:a16="http://schemas.microsoft.com/office/drawing/2014/main" id="{5F9E0E27-4AC5-4195-BBA6-99C01BC181FF}"/>
              </a:ext>
            </a:extLst>
          </p:cNvPr>
          <p:cNvSpPr txBox="1"/>
          <p:nvPr/>
        </p:nvSpPr>
        <p:spPr>
          <a:xfrm>
            <a:off x="8034186" y="2439162"/>
            <a:ext cx="1598764" cy="682403"/>
          </a:xfrm>
          <a:prstGeom prst="rect">
            <a:avLst/>
          </a:prstGeom>
          <a:solidFill>
            <a:schemeClr val="bg1">
              <a:lumMod val="85000"/>
            </a:schemeClr>
          </a:solidFill>
        </p:spPr>
        <p:txBody>
          <a:bodyPr wrap="square" lIns="36000" tIns="36000" rIns="36000" bIns="36000" rtlCol="0" anchor="b">
            <a:noAutofit/>
          </a:bodyPr>
          <a:lstStyle/>
          <a:p>
            <a:pPr algn="ctr"/>
            <a:r>
              <a:rPr lang="en-US" sz="1000" dirty="0"/>
              <a:t>Increased demand for live sports programming thanks to exclusivity</a:t>
            </a:r>
          </a:p>
        </p:txBody>
      </p:sp>
      <p:sp>
        <p:nvSpPr>
          <p:cNvPr id="32" name="TextBox 31">
            <a:extLst>
              <a:ext uri="{FF2B5EF4-FFF2-40B4-BE49-F238E27FC236}">
                <a16:creationId xmlns:a16="http://schemas.microsoft.com/office/drawing/2014/main" id="{04D1F860-58AC-45DB-A1E8-1CBAFEA97A74}"/>
              </a:ext>
            </a:extLst>
          </p:cNvPr>
          <p:cNvSpPr txBox="1"/>
          <p:nvPr/>
        </p:nvSpPr>
        <p:spPr>
          <a:xfrm>
            <a:off x="8034186" y="3179216"/>
            <a:ext cx="1598764" cy="682403"/>
          </a:xfrm>
          <a:prstGeom prst="rect">
            <a:avLst/>
          </a:prstGeom>
          <a:solidFill>
            <a:schemeClr val="bg1">
              <a:lumMod val="85000"/>
            </a:schemeClr>
          </a:solidFill>
        </p:spPr>
        <p:txBody>
          <a:bodyPr wrap="square" lIns="36000" tIns="36000" rIns="36000" bIns="36000" rtlCol="0" anchor="b">
            <a:noAutofit/>
          </a:bodyPr>
          <a:lstStyle/>
          <a:p>
            <a:pPr algn="ctr"/>
            <a:r>
              <a:rPr lang="en-US" sz="1000" dirty="0"/>
              <a:t>Increased license fees</a:t>
            </a:r>
          </a:p>
        </p:txBody>
      </p:sp>
      <p:sp>
        <p:nvSpPr>
          <p:cNvPr id="33" name="TextBox 32">
            <a:extLst>
              <a:ext uri="{FF2B5EF4-FFF2-40B4-BE49-F238E27FC236}">
                <a16:creationId xmlns:a16="http://schemas.microsoft.com/office/drawing/2014/main" id="{983AE27B-B43C-4E1B-B520-2A36D1C87BD8}"/>
              </a:ext>
            </a:extLst>
          </p:cNvPr>
          <p:cNvSpPr txBox="1"/>
          <p:nvPr/>
        </p:nvSpPr>
        <p:spPr>
          <a:xfrm>
            <a:off x="8034186" y="4655205"/>
            <a:ext cx="1598764" cy="750643"/>
          </a:xfrm>
          <a:prstGeom prst="rect">
            <a:avLst/>
          </a:prstGeom>
          <a:solidFill>
            <a:schemeClr val="bg1">
              <a:lumMod val="85000"/>
            </a:schemeClr>
          </a:solidFill>
        </p:spPr>
        <p:txBody>
          <a:bodyPr wrap="square" lIns="36000" tIns="36000" rIns="36000" bIns="36000" rtlCol="0" anchor="b">
            <a:noAutofit/>
          </a:bodyPr>
          <a:lstStyle/>
          <a:p>
            <a:pPr algn="ctr"/>
            <a:r>
              <a:rPr lang="en-US" sz="1000" dirty="0"/>
              <a:t>More attractive sports content in the market</a:t>
            </a:r>
          </a:p>
        </p:txBody>
      </p:sp>
      <p:sp>
        <p:nvSpPr>
          <p:cNvPr id="34" name="TextBox 33">
            <a:extLst>
              <a:ext uri="{FF2B5EF4-FFF2-40B4-BE49-F238E27FC236}">
                <a16:creationId xmlns:a16="http://schemas.microsoft.com/office/drawing/2014/main" id="{BD34E98C-0A2E-4752-BF50-5D22BD5D0D4D}"/>
              </a:ext>
            </a:extLst>
          </p:cNvPr>
          <p:cNvSpPr txBox="1"/>
          <p:nvPr/>
        </p:nvSpPr>
        <p:spPr>
          <a:xfrm>
            <a:off x="8034186" y="3919269"/>
            <a:ext cx="1598764" cy="682403"/>
          </a:xfrm>
          <a:prstGeom prst="rect">
            <a:avLst/>
          </a:prstGeom>
          <a:solidFill>
            <a:schemeClr val="bg1">
              <a:lumMod val="85000"/>
            </a:schemeClr>
          </a:solidFill>
        </p:spPr>
        <p:txBody>
          <a:bodyPr wrap="square" lIns="36000" tIns="36000" rIns="36000" bIns="36000" rtlCol="0" anchor="b">
            <a:noAutofit/>
          </a:bodyPr>
          <a:lstStyle/>
          <a:p>
            <a:pPr algn="ctr"/>
            <a:r>
              <a:rPr lang="en-US" sz="1000" dirty="0"/>
              <a:t>More ways to consume sports content</a:t>
            </a:r>
          </a:p>
        </p:txBody>
      </p:sp>
      <p:sp>
        <p:nvSpPr>
          <p:cNvPr id="35" name="TextBox 34">
            <a:extLst>
              <a:ext uri="{FF2B5EF4-FFF2-40B4-BE49-F238E27FC236}">
                <a16:creationId xmlns:a16="http://schemas.microsoft.com/office/drawing/2014/main" id="{F11DA7F0-2BC9-4F23-B61F-B8B65D490353}"/>
              </a:ext>
            </a:extLst>
          </p:cNvPr>
          <p:cNvSpPr txBox="1"/>
          <p:nvPr/>
        </p:nvSpPr>
        <p:spPr>
          <a:xfrm>
            <a:off x="8034186" y="5485473"/>
            <a:ext cx="1598764" cy="750643"/>
          </a:xfrm>
          <a:prstGeom prst="rect">
            <a:avLst/>
          </a:prstGeom>
          <a:solidFill>
            <a:schemeClr val="bg1">
              <a:lumMod val="85000"/>
            </a:schemeClr>
          </a:solidFill>
        </p:spPr>
        <p:txBody>
          <a:bodyPr wrap="square" lIns="36000" tIns="36000" rIns="36000" bIns="36000" rtlCol="0" anchor="b">
            <a:noAutofit/>
          </a:bodyPr>
          <a:lstStyle/>
          <a:p>
            <a:pPr algn="ctr"/>
            <a:r>
              <a:rPr lang="en-US" sz="1000" dirty="0"/>
              <a:t>More attractive sports content in the market</a:t>
            </a:r>
          </a:p>
        </p:txBody>
      </p:sp>
      <p:sp>
        <p:nvSpPr>
          <p:cNvPr id="43" name="Plus Sign 42">
            <a:extLst>
              <a:ext uri="{FF2B5EF4-FFF2-40B4-BE49-F238E27FC236}">
                <a16:creationId xmlns:a16="http://schemas.microsoft.com/office/drawing/2014/main" id="{F6D02712-0D0D-4352-90A7-577A3028B14F}"/>
              </a:ext>
            </a:extLst>
          </p:cNvPr>
          <p:cNvSpPr/>
          <p:nvPr/>
        </p:nvSpPr>
        <p:spPr>
          <a:xfrm>
            <a:off x="8741157" y="1730037"/>
            <a:ext cx="191476" cy="186880"/>
          </a:xfrm>
          <a:prstGeom prst="mathPlus">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b="1" dirty="0" err="1"/>
          </a:p>
        </p:txBody>
      </p:sp>
      <p:sp>
        <p:nvSpPr>
          <p:cNvPr id="44" name="Plus Sign 43">
            <a:extLst>
              <a:ext uri="{FF2B5EF4-FFF2-40B4-BE49-F238E27FC236}">
                <a16:creationId xmlns:a16="http://schemas.microsoft.com/office/drawing/2014/main" id="{4AA20DBD-282A-4EBA-8D4D-151050CF018A}"/>
              </a:ext>
            </a:extLst>
          </p:cNvPr>
          <p:cNvSpPr/>
          <p:nvPr/>
        </p:nvSpPr>
        <p:spPr>
          <a:xfrm>
            <a:off x="8741157" y="2477477"/>
            <a:ext cx="191476" cy="186880"/>
          </a:xfrm>
          <a:prstGeom prst="mathPlus">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b="1" dirty="0" err="1"/>
          </a:p>
        </p:txBody>
      </p:sp>
      <p:sp>
        <p:nvSpPr>
          <p:cNvPr id="45" name="Plus Sign 44">
            <a:extLst>
              <a:ext uri="{FF2B5EF4-FFF2-40B4-BE49-F238E27FC236}">
                <a16:creationId xmlns:a16="http://schemas.microsoft.com/office/drawing/2014/main" id="{EC0E665B-7C51-4C85-AFCF-5D6A8D309F4D}"/>
              </a:ext>
            </a:extLst>
          </p:cNvPr>
          <p:cNvSpPr/>
          <p:nvPr>
            <p:custDataLst>
              <p:tags r:id="rId1"/>
            </p:custDataLst>
          </p:nvPr>
        </p:nvSpPr>
        <p:spPr>
          <a:xfrm>
            <a:off x="8741157" y="3239665"/>
            <a:ext cx="191476" cy="186880"/>
          </a:xfrm>
          <a:prstGeom prst="mathPlus">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b="1" dirty="0" err="1"/>
          </a:p>
        </p:txBody>
      </p:sp>
      <p:sp>
        <p:nvSpPr>
          <p:cNvPr id="46" name="Plus Sign 45">
            <a:extLst>
              <a:ext uri="{FF2B5EF4-FFF2-40B4-BE49-F238E27FC236}">
                <a16:creationId xmlns:a16="http://schemas.microsoft.com/office/drawing/2014/main" id="{4D718F94-14AE-4799-A1B7-033C3C676F73}"/>
              </a:ext>
            </a:extLst>
          </p:cNvPr>
          <p:cNvSpPr/>
          <p:nvPr>
            <p:custDataLst>
              <p:tags r:id="rId2"/>
            </p:custDataLst>
          </p:nvPr>
        </p:nvSpPr>
        <p:spPr>
          <a:xfrm>
            <a:off x="8741157" y="3994479"/>
            <a:ext cx="191476" cy="186880"/>
          </a:xfrm>
          <a:prstGeom prst="mathPlus">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b="1" dirty="0" err="1"/>
          </a:p>
        </p:txBody>
      </p:sp>
      <p:sp>
        <p:nvSpPr>
          <p:cNvPr id="47" name="Plus Sign 46">
            <a:extLst>
              <a:ext uri="{FF2B5EF4-FFF2-40B4-BE49-F238E27FC236}">
                <a16:creationId xmlns:a16="http://schemas.microsoft.com/office/drawing/2014/main" id="{C88C13CF-E43F-4BAE-8203-EDC9392E370F}"/>
              </a:ext>
            </a:extLst>
          </p:cNvPr>
          <p:cNvSpPr/>
          <p:nvPr>
            <p:custDataLst>
              <p:tags r:id="rId3"/>
            </p:custDataLst>
          </p:nvPr>
        </p:nvSpPr>
        <p:spPr>
          <a:xfrm>
            <a:off x="8741157" y="4749293"/>
            <a:ext cx="191476" cy="186880"/>
          </a:xfrm>
          <a:prstGeom prst="mathPlus">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b="1" dirty="0" err="1"/>
          </a:p>
        </p:txBody>
      </p:sp>
      <p:sp>
        <p:nvSpPr>
          <p:cNvPr id="48" name="Plus Sign 47">
            <a:extLst>
              <a:ext uri="{FF2B5EF4-FFF2-40B4-BE49-F238E27FC236}">
                <a16:creationId xmlns:a16="http://schemas.microsoft.com/office/drawing/2014/main" id="{BBC5DE9C-F9D3-4016-A17D-10050FFBA3DC}"/>
              </a:ext>
            </a:extLst>
          </p:cNvPr>
          <p:cNvSpPr/>
          <p:nvPr>
            <p:custDataLst>
              <p:tags r:id="rId4"/>
            </p:custDataLst>
          </p:nvPr>
        </p:nvSpPr>
        <p:spPr>
          <a:xfrm>
            <a:off x="8741157" y="5504108"/>
            <a:ext cx="191476" cy="186880"/>
          </a:xfrm>
          <a:prstGeom prst="mathPlus">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b="1" dirty="0" err="1"/>
          </a:p>
        </p:txBody>
      </p:sp>
      <p:sp>
        <p:nvSpPr>
          <p:cNvPr id="50" name="TextBox 49">
            <a:extLst>
              <a:ext uri="{FF2B5EF4-FFF2-40B4-BE49-F238E27FC236}">
                <a16:creationId xmlns:a16="http://schemas.microsoft.com/office/drawing/2014/main" id="{EE4DB1D1-91D3-4EBD-BA8C-1833FA960973}"/>
              </a:ext>
            </a:extLst>
          </p:cNvPr>
          <p:cNvSpPr txBox="1"/>
          <p:nvPr/>
        </p:nvSpPr>
        <p:spPr>
          <a:xfrm>
            <a:off x="2304773" y="1686814"/>
            <a:ext cx="5722039" cy="682403"/>
          </a:xfrm>
          <a:prstGeom prst="rect">
            <a:avLst/>
          </a:prstGeom>
          <a:noFill/>
        </p:spPr>
        <p:txBody>
          <a:bodyPr wrap="square" lIns="36000" tIns="36000" rIns="36000" bIns="36000" rtlCol="0" anchor="ctr">
            <a:noAutofit/>
          </a:bodyPr>
          <a:lstStyle/>
          <a:p>
            <a:pPr marL="108000" indent="-108000" defTabSz="844083" hangingPunct="0">
              <a:buClr>
                <a:srgbClr val="435685"/>
              </a:buClr>
              <a:buSzPct val="90000"/>
              <a:buChar char="■"/>
            </a:pPr>
            <a:r>
              <a:rPr lang="en-US" sz="900" kern="0" dirty="0">
                <a:solidFill>
                  <a:srgbClr val="000000"/>
                </a:solidFill>
                <a:latin typeface="Garamond"/>
              </a:rPr>
              <a:t>Overall strong economical development in European and North American markets after the financial crises 2008.</a:t>
            </a:r>
          </a:p>
          <a:p>
            <a:pPr marL="108000" indent="-108000" defTabSz="844083" hangingPunct="0">
              <a:buClr>
                <a:srgbClr val="435685"/>
              </a:buClr>
              <a:buSzPct val="90000"/>
              <a:buChar char="■"/>
            </a:pPr>
            <a:r>
              <a:rPr lang="en-US" sz="900" kern="0" dirty="0">
                <a:solidFill>
                  <a:srgbClr val="000000"/>
                </a:solidFill>
                <a:latin typeface="Garamond"/>
              </a:rPr>
              <a:t>TV rights value per capita is growing.</a:t>
            </a:r>
          </a:p>
        </p:txBody>
      </p:sp>
      <p:sp>
        <p:nvSpPr>
          <p:cNvPr id="51" name="TextBox 50">
            <a:extLst>
              <a:ext uri="{FF2B5EF4-FFF2-40B4-BE49-F238E27FC236}">
                <a16:creationId xmlns:a16="http://schemas.microsoft.com/office/drawing/2014/main" id="{81853E41-EE5F-4C17-99FD-E4D0437C4A62}"/>
              </a:ext>
            </a:extLst>
          </p:cNvPr>
          <p:cNvSpPr txBox="1"/>
          <p:nvPr/>
        </p:nvSpPr>
        <p:spPr>
          <a:xfrm>
            <a:off x="2304772" y="2424475"/>
            <a:ext cx="5722039" cy="682403"/>
          </a:xfrm>
          <a:prstGeom prst="rect">
            <a:avLst/>
          </a:prstGeom>
          <a:noFill/>
        </p:spPr>
        <p:txBody>
          <a:bodyPr wrap="square" lIns="36000" tIns="36000" rIns="36000" bIns="36000" rtlCol="0" anchor="ctr">
            <a:noAutofit/>
          </a:bodyPr>
          <a:lstStyle/>
          <a:p>
            <a:pPr marL="108000" indent="-108000" defTabSz="844083" hangingPunct="0">
              <a:buClr>
                <a:srgbClr val="435685"/>
              </a:buClr>
              <a:buSzPct val="90000"/>
              <a:buChar char="■"/>
            </a:pPr>
            <a:r>
              <a:rPr lang="en-US" sz="900" kern="0" dirty="0">
                <a:solidFill>
                  <a:srgbClr val="000000"/>
                </a:solidFill>
                <a:latin typeface="Garamond"/>
              </a:rPr>
              <a:t>Relative to other entertainment programming and movies live sport stands out in search for exclusive viewership and customer loyalty. Live sports attract target groups that are otherwise difficult to reach. Young male audience.</a:t>
            </a:r>
          </a:p>
        </p:txBody>
      </p:sp>
      <p:sp>
        <p:nvSpPr>
          <p:cNvPr id="52" name="TextBox 51">
            <a:extLst>
              <a:ext uri="{FF2B5EF4-FFF2-40B4-BE49-F238E27FC236}">
                <a16:creationId xmlns:a16="http://schemas.microsoft.com/office/drawing/2014/main" id="{4E074F80-F96A-421F-BFE1-7953DA326EC6}"/>
              </a:ext>
            </a:extLst>
          </p:cNvPr>
          <p:cNvSpPr txBox="1"/>
          <p:nvPr/>
        </p:nvSpPr>
        <p:spPr>
          <a:xfrm>
            <a:off x="2304771" y="3157921"/>
            <a:ext cx="5722039" cy="682403"/>
          </a:xfrm>
          <a:prstGeom prst="rect">
            <a:avLst/>
          </a:prstGeom>
          <a:noFill/>
        </p:spPr>
        <p:txBody>
          <a:bodyPr wrap="square" lIns="36000" tIns="36000" rIns="36000" bIns="36000" rtlCol="0" anchor="ctr">
            <a:noAutofit/>
          </a:bodyPr>
          <a:lstStyle/>
          <a:p>
            <a:pPr marL="108000" indent="-108000" defTabSz="844083" hangingPunct="0">
              <a:buClr>
                <a:srgbClr val="435685"/>
              </a:buClr>
              <a:buSzPct val="90000"/>
              <a:buChar char="■"/>
            </a:pPr>
            <a:r>
              <a:rPr lang="en-US" sz="900" kern="0" dirty="0">
                <a:solidFill>
                  <a:srgbClr val="000000"/>
                </a:solidFill>
                <a:latin typeface="Garamond"/>
              </a:rPr>
              <a:t>A number of quickly expanding players have entered the rights markets in the past ten years. Local media companies have come under pressure from global and pan-continental players, </a:t>
            </a:r>
            <a:r>
              <a:rPr lang="en-US" sz="900" kern="0" dirty="0" err="1">
                <a:solidFill>
                  <a:srgbClr val="000000"/>
                </a:solidFill>
                <a:latin typeface="Garamond"/>
              </a:rPr>
              <a:t>ie</a:t>
            </a:r>
            <a:r>
              <a:rPr lang="en-US" sz="900" kern="0" dirty="0">
                <a:solidFill>
                  <a:srgbClr val="000000"/>
                </a:solidFill>
                <a:latin typeface="Garamond"/>
              </a:rPr>
              <a:t> Al Jazeera/</a:t>
            </a:r>
            <a:r>
              <a:rPr lang="en-US" sz="900" kern="0" dirty="0" err="1">
                <a:solidFill>
                  <a:srgbClr val="000000"/>
                </a:solidFill>
                <a:latin typeface="Garamond"/>
              </a:rPr>
              <a:t>BeIN</a:t>
            </a:r>
            <a:r>
              <a:rPr lang="en-US" sz="900" kern="0" dirty="0">
                <a:solidFill>
                  <a:srgbClr val="000000"/>
                </a:solidFill>
                <a:latin typeface="Garamond"/>
              </a:rPr>
              <a:t> and Discovery.</a:t>
            </a:r>
          </a:p>
        </p:txBody>
      </p:sp>
      <p:sp>
        <p:nvSpPr>
          <p:cNvPr id="53" name="TextBox 52">
            <a:extLst>
              <a:ext uri="{FF2B5EF4-FFF2-40B4-BE49-F238E27FC236}">
                <a16:creationId xmlns:a16="http://schemas.microsoft.com/office/drawing/2014/main" id="{CC5173B7-5D54-4296-840A-93900CB98E52}"/>
              </a:ext>
            </a:extLst>
          </p:cNvPr>
          <p:cNvSpPr txBox="1"/>
          <p:nvPr/>
        </p:nvSpPr>
        <p:spPr>
          <a:xfrm>
            <a:off x="2304770" y="3906975"/>
            <a:ext cx="5722039" cy="682403"/>
          </a:xfrm>
          <a:prstGeom prst="rect">
            <a:avLst/>
          </a:prstGeom>
          <a:noFill/>
        </p:spPr>
        <p:txBody>
          <a:bodyPr wrap="square" lIns="36000" tIns="36000" rIns="36000" bIns="36000" rtlCol="0" anchor="ctr">
            <a:noAutofit/>
          </a:bodyPr>
          <a:lstStyle/>
          <a:p>
            <a:pPr marL="108000" indent="-108000" defTabSz="844083" hangingPunct="0">
              <a:buClr>
                <a:srgbClr val="435685"/>
              </a:buClr>
              <a:buSzPct val="90000"/>
              <a:buChar char="■"/>
            </a:pPr>
            <a:r>
              <a:rPr lang="en-US" sz="900" kern="0" dirty="0">
                <a:solidFill>
                  <a:srgbClr val="000000"/>
                </a:solidFill>
                <a:latin typeface="Garamond"/>
              </a:rPr>
              <a:t>Ways of consuming live sports have increased a lot in the past years with the use of smart phones, iPads, social media etc. In parallel the infrastructure for delivering of streamed sports have been further upgraded.</a:t>
            </a:r>
          </a:p>
        </p:txBody>
      </p:sp>
      <p:sp>
        <p:nvSpPr>
          <p:cNvPr id="54" name="TextBox 53">
            <a:extLst>
              <a:ext uri="{FF2B5EF4-FFF2-40B4-BE49-F238E27FC236}">
                <a16:creationId xmlns:a16="http://schemas.microsoft.com/office/drawing/2014/main" id="{70B4D9F2-4CB5-44AB-A329-C5FBDC45A792}"/>
              </a:ext>
            </a:extLst>
          </p:cNvPr>
          <p:cNvSpPr txBox="1"/>
          <p:nvPr/>
        </p:nvSpPr>
        <p:spPr>
          <a:xfrm>
            <a:off x="2304769" y="4689324"/>
            <a:ext cx="5722039" cy="682403"/>
          </a:xfrm>
          <a:prstGeom prst="rect">
            <a:avLst/>
          </a:prstGeom>
          <a:noFill/>
        </p:spPr>
        <p:txBody>
          <a:bodyPr wrap="square" lIns="36000" tIns="36000" rIns="36000" bIns="36000" rtlCol="0" anchor="ctr">
            <a:noAutofit/>
          </a:bodyPr>
          <a:lstStyle/>
          <a:p>
            <a:pPr marL="108000" indent="-108000" defTabSz="844083" hangingPunct="0">
              <a:buClr>
                <a:srgbClr val="435685"/>
              </a:buClr>
              <a:buSzPct val="90000"/>
              <a:buChar char="■"/>
            </a:pPr>
            <a:r>
              <a:rPr lang="en-US" sz="900" kern="0" dirty="0">
                <a:solidFill>
                  <a:srgbClr val="000000"/>
                </a:solidFill>
                <a:latin typeface="Garamond"/>
                <a:sym typeface="Garamond"/>
              </a:rPr>
              <a:t>Creation of different formats such as new tournaments and leagues within existing structures, </a:t>
            </a:r>
            <a:r>
              <a:rPr lang="en-US" sz="900" kern="0" dirty="0" err="1">
                <a:solidFill>
                  <a:srgbClr val="000000"/>
                </a:solidFill>
                <a:latin typeface="Garamond"/>
                <a:sym typeface="Garamond"/>
              </a:rPr>
              <a:t>ie</a:t>
            </a:r>
            <a:r>
              <a:rPr lang="en-US" sz="900" kern="0" dirty="0">
                <a:solidFill>
                  <a:srgbClr val="000000"/>
                </a:solidFill>
                <a:latin typeface="Garamond"/>
                <a:sym typeface="Garamond"/>
              </a:rPr>
              <a:t> CHL, Nations League in football, Diamond league in athletics.</a:t>
            </a:r>
          </a:p>
        </p:txBody>
      </p:sp>
      <p:sp>
        <p:nvSpPr>
          <p:cNvPr id="56" name="Rectangle 165">
            <a:extLst>
              <a:ext uri="{FF2B5EF4-FFF2-40B4-BE49-F238E27FC236}">
                <a16:creationId xmlns:a16="http://schemas.microsoft.com/office/drawing/2014/main" id="{3D34C270-FA24-45FC-87BD-DC6F67A2EB71}"/>
              </a:ext>
            </a:extLst>
          </p:cNvPr>
          <p:cNvSpPr txBox="1"/>
          <p:nvPr/>
        </p:nvSpPr>
        <p:spPr>
          <a:xfrm>
            <a:off x="2313456" y="5748472"/>
            <a:ext cx="5628543" cy="2769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marL="266700" indent="-266700">
              <a:spcBef>
                <a:spcPts val="1200"/>
              </a:spcBef>
              <a:buClr>
                <a:schemeClr val="accent3"/>
              </a:buClr>
              <a:buSzPct val="90000"/>
              <a:buChar char="■"/>
              <a:defRPr sz="1200">
                <a:latin typeface="Garamond"/>
                <a:ea typeface="Garamond"/>
                <a:cs typeface="Garamond"/>
                <a:sym typeface="Garamond"/>
              </a:defRPr>
            </a:lvl1pPr>
          </a:lstStyle>
          <a:p>
            <a:pPr marL="108000" indent="-108000" defTabSz="844083" hangingPunct="0">
              <a:spcBef>
                <a:spcPts val="1108"/>
              </a:spcBef>
              <a:buClr>
                <a:srgbClr val="435685"/>
              </a:buClr>
            </a:pPr>
            <a:r>
              <a:rPr lang="en-US" sz="900" kern="0" dirty="0">
                <a:solidFill>
                  <a:srgbClr val="000000"/>
                </a:solidFill>
                <a:ea typeface="+mn-ea"/>
                <a:cs typeface="+mn-cs"/>
              </a:rPr>
              <a:t>A lot of the creativity in the market place comes from the agencies, who are developing new concepts for events and hence new programming</a:t>
            </a:r>
            <a:endParaRPr sz="900" kern="0" dirty="0">
              <a:solidFill>
                <a:srgbClr val="000000"/>
              </a:solidFill>
              <a:ea typeface="+mn-ea"/>
              <a:cs typeface="+mn-cs"/>
            </a:endParaRPr>
          </a:p>
        </p:txBody>
      </p:sp>
      <p:grpSp>
        <p:nvGrpSpPr>
          <p:cNvPr id="59" name="Rectangle 13">
            <a:extLst>
              <a:ext uri="{FF2B5EF4-FFF2-40B4-BE49-F238E27FC236}">
                <a16:creationId xmlns:a16="http://schemas.microsoft.com/office/drawing/2014/main" id="{E4FA75A1-FAFD-4D87-A323-C2F9D42816AC}"/>
              </a:ext>
            </a:extLst>
          </p:cNvPr>
          <p:cNvGrpSpPr/>
          <p:nvPr/>
        </p:nvGrpSpPr>
        <p:grpSpPr>
          <a:xfrm>
            <a:off x="275745" y="1388406"/>
            <a:ext cx="7476934" cy="251777"/>
            <a:chOff x="0" y="-10378"/>
            <a:chExt cx="9378293" cy="272757"/>
          </a:xfrm>
        </p:grpSpPr>
        <p:sp>
          <p:nvSpPr>
            <p:cNvPr id="60" name="Rektangel">
              <a:extLst>
                <a:ext uri="{FF2B5EF4-FFF2-40B4-BE49-F238E27FC236}">
                  <a16:creationId xmlns:a16="http://schemas.microsoft.com/office/drawing/2014/main" id="{03B94414-7AE7-43CB-84FC-CA7A071D4461}"/>
                </a:ext>
              </a:extLst>
            </p:cNvPr>
            <p:cNvSpPr/>
            <p:nvPr/>
          </p:nvSpPr>
          <p:spPr>
            <a:xfrm>
              <a:off x="0" y="-2"/>
              <a:ext cx="9378293" cy="252004"/>
            </a:xfrm>
            <a:prstGeom prst="rect">
              <a:avLst/>
            </a:prstGeom>
            <a:solidFill>
              <a:srgbClr val="808080"/>
            </a:solidFill>
            <a:ln w="3175" cap="flat">
              <a:solidFill>
                <a:srgbClr val="FFFFFF"/>
              </a:solidFill>
              <a:prstDash val="solid"/>
              <a:miter lim="8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662" kern="0">
                <a:solidFill>
                  <a:srgbClr val="000000"/>
                </a:solidFill>
                <a:latin typeface="Garamond"/>
                <a:sym typeface="Garamond"/>
              </a:endParaRPr>
            </a:p>
          </p:txBody>
        </p:sp>
        <p:sp>
          <p:nvSpPr>
            <p:cNvPr id="61" name="Swedish Hockey League and Liiga in Finland">
              <a:extLst>
                <a:ext uri="{FF2B5EF4-FFF2-40B4-BE49-F238E27FC236}">
                  <a16:creationId xmlns:a16="http://schemas.microsoft.com/office/drawing/2014/main" id="{7FBFACCA-1E13-4E6B-B35F-5F4F6D76A5CB}"/>
                </a:ext>
              </a:extLst>
            </p:cNvPr>
            <p:cNvSpPr txBox="1"/>
            <p:nvPr/>
          </p:nvSpPr>
          <p:spPr>
            <a:xfrm>
              <a:off x="0" y="-10378"/>
              <a:ext cx="9378293" cy="272757"/>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defRPr sz="1100">
                  <a:solidFill>
                    <a:srgbClr val="FFFFFF"/>
                  </a:solidFill>
                  <a:latin typeface="Garamond"/>
                  <a:ea typeface="Garamond"/>
                  <a:cs typeface="Garamond"/>
                  <a:sym typeface="Garamond"/>
                </a:defRPr>
              </a:lvl1pPr>
            </a:lstStyle>
            <a:p>
              <a:pPr defTabSz="844083" hangingPunct="0"/>
              <a:r>
                <a:rPr lang="sv-SE" sz="1200" kern="0" dirty="0"/>
                <a:t>Drivers</a:t>
              </a:r>
              <a:endParaRPr sz="1200" kern="0" dirty="0"/>
            </a:p>
          </p:txBody>
        </p:sp>
      </p:grpSp>
      <p:grpSp>
        <p:nvGrpSpPr>
          <p:cNvPr id="62" name="Rectangle 13">
            <a:extLst>
              <a:ext uri="{FF2B5EF4-FFF2-40B4-BE49-F238E27FC236}">
                <a16:creationId xmlns:a16="http://schemas.microsoft.com/office/drawing/2014/main" id="{450D4E3E-00AF-4F5F-9DFA-1F81E0768B53}"/>
              </a:ext>
            </a:extLst>
          </p:cNvPr>
          <p:cNvGrpSpPr/>
          <p:nvPr/>
        </p:nvGrpSpPr>
        <p:grpSpPr>
          <a:xfrm>
            <a:off x="8026808" y="1388406"/>
            <a:ext cx="1606142" cy="251777"/>
            <a:chOff x="0" y="-10378"/>
            <a:chExt cx="9378293" cy="272757"/>
          </a:xfrm>
        </p:grpSpPr>
        <p:sp>
          <p:nvSpPr>
            <p:cNvPr id="63" name="Rektangel">
              <a:extLst>
                <a:ext uri="{FF2B5EF4-FFF2-40B4-BE49-F238E27FC236}">
                  <a16:creationId xmlns:a16="http://schemas.microsoft.com/office/drawing/2014/main" id="{CE25D424-00B8-4A2E-9857-66A89198D4BF}"/>
                </a:ext>
              </a:extLst>
            </p:cNvPr>
            <p:cNvSpPr/>
            <p:nvPr/>
          </p:nvSpPr>
          <p:spPr>
            <a:xfrm>
              <a:off x="0" y="-2"/>
              <a:ext cx="9378293" cy="252004"/>
            </a:xfrm>
            <a:prstGeom prst="rect">
              <a:avLst/>
            </a:prstGeom>
            <a:solidFill>
              <a:srgbClr val="808080"/>
            </a:solidFill>
            <a:ln w="3175" cap="flat">
              <a:solidFill>
                <a:srgbClr val="FFFFFF"/>
              </a:solidFill>
              <a:prstDash val="solid"/>
              <a:miter lim="800000"/>
            </a:ln>
            <a:effectLst/>
          </p:spPr>
          <p:txBody>
            <a:bodyPr wrap="square" lIns="0" tIns="0" rIns="0" bIns="0" numCol="1" anchor="ctr">
              <a:noAutofit/>
            </a:bodyPr>
            <a:lstStyle/>
            <a:p>
              <a:pPr defTabSz="844083" hangingPunct="0">
                <a:defRPr>
                  <a:latin typeface="Garamond"/>
                  <a:ea typeface="Garamond"/>
                  <a:cs typeface="Garamond"/>
                  <a:sym typeface="Garamond"/>
                </a:defRPr>
              </a:pPr>
              <a:endParaRPr sz="1662" kern="0">
                <a:solidFill>
                  <a:srgbClr val="000000"/>
                </a:solidFill>
                <a:latin typeface="Garamond"/>
                <a:sym typeface="Garamond"/>
              </a:endParaRPr>
            </a:p>
          </p:txBody>
        </p:sp>
        <p:sp>
          <p:nvSpPr>
            <p:cNvPr id="64" name="Swedish Hockey League and Liiga in Finland">
              <a:extLst>
                <a:ext uri="{FF2B5EF4-FFF2-40B4-BE49-F238E27FC236}">
                  <a16:creationId xmlns:a16="http://schemas.microsoft.com/office/drawing/2014/main" id="{22F5FB70-8E3F-4BF7-A35C-7B7B2EAD8518}"/>
                </a:ext>
              </a:extLst>
            </p:cNvPr>
            <p:cNvSpPr txBox="1"/>
            <p:nvPr/>
          </p:nvSpPr>
          <p:spPr>
            <a:xfrm>
              <a:off x="0" y="-10378"/>
              <a:ext cx="9378293" cy="272757"/>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33231" tIns="33231" rIns="33231" bIns="33231" numCol="1" anchor="ctr">
              <a:spAutoFit/>
            </a:bodyPr>
            <a:lstStyle>
              <a:lvl1pPr>
                <a:defRPr sz="1100">
                  <a:solidFill>
                    <a:srgbClr val="FFFFFF"/>
                  </a:solidFill>
                  <a:latin typeface="Garamond"/>
                  <a:ea typeface="Garamond"/>
                  <a:cs typeface="Garamond"/>
                  <a:sym typeface="Garamond"/>
                </a:defRPr>
              </a:lvl1pPr>
            </a:lstStyle>
            <a:p>
              <a:pPr algn="ctr" defTabSz="844083" hangingPunct="0"/>
              <a:r>
                <a:rPr lang="sv-SE" sz="1200" kern="0" dirty="0" err="1"/>
                <a:t>Impact</a:t>
              </a:r>
              <a:endParaRPr sz="1200" kern="0" dirty="0"/>
            </a:p>
          </p:txBody>
        </p:sp>
      </p:grpSp>
    </p:spTree>
    <p:extLst>
      <p:ext uri="{BB962C8B-B14F-4D97-AF65-F5344CB8AC3E}">
        <p14:creationId xmlns:p14="http://schemas.microsoft.com/office/powerpoint/2010/main" val="3525050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LINETEXTSHAPEGUID" val="73fa27c4-6526-417a-bcbe-fed8b60d3e3a"/>
</p:tagLst>
</file>

<file path=ppt/tags/tag2.xml><?xml version="1.0" encoding="utf-8"?>
<p:tagLst xmlns:a="http://schemas.openxmlformats.org/drawingml/2006/main" xmlns:r="http://schemas.openxmlformats.org/officeDocument/2006/relationships" xmlns:p="http://schemas.openxmlformats.org/presentationml/2006/main">
  <p:tag name="INLINETEXTSHAPEGUID" val="73fa27c4-6526-417a-bcbe-fed8b60d3e3a"/>
</p:tagLst>
</file>

<file path=ppt/tags/tag3.xml><?xml version="1.0" encoding="utf-8"?>
<p:tagLst xmlns:a="http://schemas.openxmlformats.org/drawingml/2006/main" xmlns:r="http://schemas.openxmlformats.org/officeDocument/2006/relationships" xmlns:p="http://schemas.openxmlformats.org/presentationml/2006/main">
  <p:tag name="INLINETEXTSHAPEGUID" val="73fa27c4-6526-417a-bcbe-fed8b60d3e3a"/>
</p:tagLst>
</file>

<file path=ppt/tags/tag4.xml><?xml version="1.0" encoding="utf-8"?>
<p:tagLst xmlns:a="http://schemas.openxmlformats.org/drawingml/2006/main" xmlns:r="http://schemas.openxmlformats.org/officeDocument/2006/relationships" xmlns:p="http://schemas.openxmlformats.org/presentationml/2006/main">
  <p:tag name="INLINETEXTSHAPEGUID" val="73fa27c4-6526-417a-bcbe-fed8b60d3e3a"/>
</p:tagLst>
</file>

<file path=ppt/theme/theme1.xml><?xml version="1.0" encoding="utf-8"?>
<a:theme xmlns:a="http://schemas.openxmlformats.org/drawingml/2006/main" name="CSM Sportel 2014">
  <a:themeElements>
    <a:clrScheme name="Stella Advisors">
      <a:dk1>
        <a:sysClr val="windowText" lastClr="000000"/>
      </a:dk1>
      <a:lt1>
        <a:sysClr val="window" lastClr="FFFFFF"/>
      </a:lt1>
      <a:dk2>
        <a:srgbClr val="303F4F"/>
      </a:dk2>
      <a:lt2>
        <a:srgbClr val="DFE5ED"/>
      </a:lt2>
      <a:accent1>
        <a:srgbClr val="18192E"/>
      </a:accent1>
      <a:accent2>
        <a:srgbClr val="BC001C"/>
      </a:accent2>
      <a:accent3>
        <a:srgbClr val="435685"/>
      </a:accent3>
      <a:accent4>
        <a:srgbClr val="91929C"/>
      </a:accent4>
      <a:accent5>
        <a:srgbClr val="7EBBE6"/>
      </a:accent5>
      <a:accent6>
        <a:srgbClr val="B4545D"/>
      </a:accent6>
      <a:hlink>
        <a:srgbClr val="238BCD"/>
      </a:hlink>
      <a:folHlink>
        <a:srgbClr val="ABABAB"/>
      </a:folHlink>
    </a:clrScheme>
    <a:fontScheme name="Stella Capital">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solidFill>
            <a:schemeClr val="bg1"/>
          </a:solidFill>
        </a:ln>
      </a:spPr>
      <a:bodyPr lIns="0" tIns="0" rIns="0" bIns="0" rtlCol="0" anchor="ctr"/>
      <a:lstStyle>
        <a:defPPr algn="ctr">
          <a:defRPr sz="9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noAutofit/>
      </a:bodyPr>
      <a:lstStyle>
        <a:defPPr>
          <a:defRPr sz="1100" dirty="0" err="1" smtClean="0"/>
        </a:defPPr>
      </a:lstStyle>
    </a:txDef>
  </a:objectDefaults>
  <a:extraClrSchemeLst/>
</a:theme>
</file>

<file path=ppt/theme/theme2.xml><?xml version="1.0" encoding="utf-8"?>
<a:theme xmlns:a="http://schemas.openxmlformats.org/drawingml/2006/main" name="1_CSM Sportel 2014">
  <a:themeElements>
    <a:clrScheme name="Stella Advisors">
      <a:dk1>
        <a:sysClr val="windowText" lastClr="000000"/>
      </a:dk1>
      <a:lt1>
        <a:sysClr val="window" lastClr="FFFFFF"/>
      </a:lt1>
      <a:dk2>
        <a:srgbClr val="303F4F"/>
      </a:dk2>
      <a:lt2>
        <a:srgbClr val="DFE5ED"/>
      </a:lt2>
      <a:accent1>
        <a:srgbClr val="18192E"/>
      </a:accent1>
      <a:accent2>
        <a:srgbClr val="BC001C"/>
      </a:accent2>
      <a:accent3>
        <a:srgbClr val="435685"/>
      </a:accent3>
      <a:accent4>
        <a:srgbClr val="91929C"/>
      </a:accent4>
      <a:accent5>
        <a:srgbClr val="7EBBE6"/>
      </a:accent5>
      <a:accent6>
        <a:srgbClr val="B4545D"/>
      </a:accent6>
      <a:hlink>
        <a:srgbClr val="238BCD"/>
      </a:hlink>
      <a:folHlink>
        <a:srgbClr val="ABABAB"/>
      </a:folHlink>
    </a:clrScheme>
    <a:fontScheme name="Stella Capital">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a:solidFill>
            <a:schemeClr val="bg1"/>
          </a:solidFill>
        </a:ln>
      </a:spPr>
      <a:bodyPr lIns="0" tIns="0" rIns="0" bIns="0" rtlCol="0" anchor="ctr"/>
      <a:lstStyle>
        <a:defPPr algn="ctr">
          <a:defRPr sz="9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noAutofit/>
      </a:bodyPr>
      <a:lstStyle>
        <a:defPPr>
          <a:defRPr sz="11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26108</TotalTime>
  <Words>1815</Words>
  <Application>Microsoft Office PowerPoint</Application>
  <PresentationFormat>A4 (210 x 297 mm)</PresentationFormat>
  <Paragraphs>187</Paragraphs>
  <Slides>16</Slides>
  <Notes>0</Notes>
  <HiddenSlides>0</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16</vt:i4>
      </vt:variant>
    </vt:vector>
  </HeadingPairs>
  <TitlesOfParts>
    <vt:vector size="24" baseType="lpstr">
      <vt:lpstr>Arial</vt:lpstr>
      <vt:lpstr>Calibri</vt:lpstr>
      <vt:lpstr>Copse</vt:lpstr>
      <vt:lpstr>Garamond</vt:lpstr>
      <vt:lpstr>Webdings</vt:lpstr>
      <vt:lpstr>Wingdings</vt:lpstr>
      <vt:lpstr>CSM Sportel 2014</vt:lpstr>
      <vt:lpstr>1_CSM Sportel 2014</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SOCIETE GENERALE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A4 Printed PRESENTATION TITLE ON ONE OR MORE LINES</dc:title>
  <dc:creator>Stella Advisors</dc:creator>
  <cp:lastModifiedBy>Jonas Persson</cp:lastModifiedBy>
  <cp:revision>919</cp:revision>
  <cp:lastPrinted>2017-11-06T13:17:01Z</cp:lastPrinted>
  <dcterms:created xsi:type="dcterms:W3CDTF">2014-07-25T09:34:55Z</dcterms:created>
  <dcterms:modified xsi:type="dcterms:W3CDTF">2017-11-15T16:36:24Z</dcterms:modified>
</cp:coreProperties>
</file>